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19"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54" y="2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75" y="-12700"/>
            <a:ext cx="917575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539552" y="2780928"/>
            <a:ext cx="6192688" cy="1872208"/>
          </a:xfrm>
        </p:spPr>
        <p:txBody>
          <a:bodyPr>
            <a:no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r>
              <a:rPr lang="ru-RU" sz="5400" b="1" cap="all" dirty="0" smtClean="0">
                <a:ln w="0"/>
                <a:solidFill>
                  <a:schemeClr val="tx2">
                    <a:lumMod val="75000"/>
                  </a:schemeClr>
                </a:solidFill>
                <a:effectLst/>
                <a:latin typeface="Times New Roman" panose="02020603050405020304" pitchFamily="18" charset="0"/>
                <a:cs typeface="Times New Roman" panose="02020603050405020304" pitchFamily="18" charset="0"/>
              </a:rPr>
              <a:t>Опыты с водой</a:t>
            </a:r>
            <a:endParaRPr lang="ru-RU" sz="5400" b="1" cap="all" dirty="0">
              <a:ln w="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160654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14400" y="2027758"/>
            <a:ext cx="7618040" cy="2481361"/>
          </a:xfrm>
        </p:spPr>
        <p:style>
          <a:lnRef idx="1">
            <a:schemeClr val="accent5"/>
          </a:lnRef>
          <a:fillRef idx="2">
            <a:schemeClr val="accent5"/>
          </a:fillRef>
          <a:effectRef idx="1">
            <a:schemeClr val="accent5"/>
          </a:effectRef>
          <a:fontRef idx="minor">
            <a:schemeClr val="dk1"/>
          </a:fontRef>
        </p:style>
        <p:txBody>
          <a:bodyPr/>
          <a:lstStyle/>
          <a:p>
            <a:pPr lvl="0" indent="0" algn="just">
              <a:buNone/>
            </a:pPr>
            <a:r>
              <a:rPr lang="ru-RU" sz="2000" b="1" dirty="0" smtClean="0">
                <a:solidFill>
                  <a:srgbClr val="000000"/>
                </a:solidFill>
                <a:latin typeface="Times New Roman"/>
              </a:rPr>
              <a:t>Описание:</a:t>
            </a:r>
          </a:p>
          <a:p>
            <a:pPr lvl="0" indent="0" algn="just">
              <a:buNone/>
            </a:pPr>
            <a:r>
              <a:rPr lang="ru-RU" sz="2000" dirty="0">
                <a:solidFill>
                  <a:srgbClr val="000000"/>
                </a:solidFill>
                <a:latin typeface="Times New Roman"/>
              </a:rPr>
              <a:t> Внести в группу таз с водой. Предложить ребятам  рассмотреть, что отражается в воде. Попросить детей найти свое отражение, вспомнить, где еще видели свое отражение.</a:t>
            </a:r>
            <a:endParaRPr lang="ru-RU" sz="1800" dirty="0">
              <a:solidFill>
                <a:srgbClr val="000000"/>
              </a:solidFill>
            </a:endParaRPr>
          </a:p>
          <a:p>
            <a:pPr lvl="0" indent="0" algn="just">
              <a:buNone/>
            </a:pPr>
            <a:r>
              <a:rPr lang="ru-RU" sz="2000" dirty="0">
                <a:solidFill>
                  <a:srgbClr val="000000"/>
                </a:solidFill>
                <a:latin typeface="Times New Roman"/>
              </a:rPr>
              <a:t>Вывод: Вода отражает окружающие предметы, ее можно использовать в качестве зеркала.</a:t>
            </a:r>
            <a:endParaRPr lang="ru-RU" sz="1800" dirty="0">
              <a:solidFill>
                <a:srgbClr val="000000"/>
              </a:solidFill>
            </a:endParaRPr>
          </a:p>
          <a:p>
            <a:endParaRPr lang="ru-RU" dirty="0"/>
          </a:p>
        </p:txBody>
      </p:sp>
      <p:sp>
        <p:nvSpPr>
          <p:cNvPr id="4" name="Прямоугольник 3"/>
          <p:cNvSpPr/>
          <p:nvPr/>
        </p:nvSpPr>
        <p:spPr>
          <a:xfrm>
            <a:off x="1115616" y="548679"/>
            <a:ext cx="3948236" cy="1479079"/>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rgbClr val="000000"/>
                </a:solidFill>
                <a:latin typeface="Times New Roman"/>
                <a:ea typeface="Calibri"/>
                <a:cs typeface="Times New Roman"/>
              </a:rPr>
              <a:t>Опыт </a:t>
            </a:r>
            <a:r>
              <a:rPr lang="ru-RU" b="1" dirty="0" smtClean="0">
                <a:solidFill>
                  <a:srgbClr val="000000"/>
                </a:solidFill>
                <a:latin typeface="Times New Roman"/>
              </a:rPr>
              <a:t>«Подводное зеркало»</a:t>
            </a:r>
            <a:endParaRPr lang="ru-RU" sz="1400" dirty="0">
              <a:solidFill>
                <a:srgbClr val="000000"/>
              </a:solidFill>
            </a:endParaRPr>
          </a:p>
          <a:p>
            <a:pPr lvl="0" indent="450850" algn="just"/>
            <a:r>
              <a:rPr lang="ru-RU" b="1" dirty="0">
                <a:solidFill>
                  <a:srgbClr val="000000"/>
                </a:solidFill>
                <a:latin typeface="Times New Roman"/>
              </a:rPr>
              <a:t>Цель:</a:t>
            </a:r>
            <a:r>
              <a:rPr lang="ru-RU" dirty="0">
                <a:solidFill>
                  <a:srgbClr val="000000"/>
                </a:solidFill>
                <a:latin typeface="Times New Roman"/>
              </a:rPr>
              <a:t> показать, что вода отражает окружающие предметы</a:t>
            </a:r>
            <a:r>
              <a:rPr lang="ru-RU" dirty="0" smtClean="0">
                <a:solidFill>
                  <a:srgbClr val="000000"/>
                </a:solidFill>
                <a:latin typeface="Times New Roman"/>
              </a:rPr>
              <a:t>.</a:t>
            </a:r>
            <a:endParaRPr lang="ru-RU" sz="1600" dirty="0">
              <a:solidFill>
                <a:srgbClr val="000000"/>
              </a:solidFill>
            </a:endParaRPr>
          </a:p>
        </p:txBody>
      </p:sp>
      <p:sp>
        <p:nvSpPr>
          <p:cNvPr id="5" name="Прямоугольник 4"/>
          <p:cNvSpPr/>
          <p:nvPr/>
        </p:nvSpPr>
        <p:spPr>
          <a:xfrm>
            <a:off x="4840580" y="1556792"/>
            <a:ext cx="3347864" cy="57606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rgbClr val="000000"/>
                </a:solidFill>
                <a:latin typeface="Times New Roman"/>
              </a:rPr>
              <a:t>Материал:</a:t>
            </a:r>
            <a:r>
              <a:rPr lang="ru-RU" dirty="0">
                <a:solidFill>
                  <a:srgbClr val="000000"/>
                </a:solidFill>
                <a:latin typeface="Times New Roman"/>
              </a:rPr>
              <a:t> Таз, </a:t>
            </a:r>
            <a:r>
              <a:rPr lang="ru-RU" dirty="0" smtClean="0">
                <a:solidFill>
                  <a:srgbClr val="000000"/>
                </a:solidFill>
                <a:latin typeface="Times New Roman"/>
              </a:rPr>
              <a:t>вода</a:t>
            </a:r>
            <a:endParaRPr lang="ru-RU" sz="1600" dirty="0">
              <a:solidFill>
                <a:srgbClr val="000000"/>
              </a:solidFill>
            </a:endParaRP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9992" y="5165957"/>
            <a:ext cx="2244452" cy="168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669" b="98960" l="0" r="100000"/>
                    </a14:imgEffect>
                  </a14:imgLayer>
                </a14:imgProps>
              </a:ext>
              <a:ext uri="{28A0092B-C50C-407E-A947-70E740481C1C}">
                <a14:useLocalDpi xmlns:a14="http://schemas.microsoft.com/office/drawing/2010/main"/>
              </a:ext>
            </a:extLst>
          </a:blip>
          <a:srcRect/>
          <a:stretch>
            <a:fillRect/>
          </a:stretch>
        </p:blipFill>
        <p:spPr bwMode="auto">
          <a:xfrm flipH="1">
            <a:off x="2977439" y="4509120"/>
            <a:ext cx="208641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59"/>
          <a:stretch/>
        </p:blipFill>
        <p:spPr bwMode="auto">
          <a:xfrm rot="16200000" flipV="1">
            <a:off x="5048812" y="5289625"/>
            <a:ext cx="901080" cy="117430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84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16832"/>
            <a:ext cx="8229600" cy="3013795"/>
          </a:xfrm>
        </p:spPr>
        <p:style>
          <a:lnRef idx="1">
            <a:schemeClr val="accent5"/>
          </a:lnRef>
          <a:fillRef idx="2">
            <a:schemeClr val="accent5"/>
          </a:fillRef>
          <a:effectRef idx="1">
            <a:schemeClr val="accent5"/>
          </a:effectRef>
          <a:fontRef idx="minor">
            <a:schemeClr val="dk1"/>
          </a:fontRef>
        </p:style>
        <p:txBody>
          <a:bodyPr>
            <a:normAutofit/>
          </a:bodyPr>
          <a:lstStyle/>
          <a:p>
            <a:pPr indent="0" algn="just">
              <a:lnSpc>
                <a:spcPct val="115000"/>
              </a:lnSpc>
              <a:spcAft>
                <a:spcPts val="0"/>
              </a:spcAft>
              <a:buNone/>
            </a:pPr>
            <a:r>
              <a:rPr lang="ru-RU" sz="1800" b="1" dirty="0" smtClean="0">
                <a:solidFill>
                  <a:srgbClr val="000000"/>
                </a:solidFill>
                <a:latin typeface="Times New Roman" panose="02020603050405020304" pitchFamily="18" charset="0"/>
                <a:ea typeface="Calibri"/>
                <a:cs typeface="Times New Roman" panose="02020603050405020304" pitchFamily="18" charset="0"/>
              </a:rPr>
              <a:t>Описание: </a:t>
            </a:r>
          </a:p>
          <a:p>
            <a:pPr indent="0" algn="just">
              <a:lnSpc>
                <a:spcPct val="115000"/>
              </a:lnSpc>
              <a:spcAft>
                <a:spcPts val="0"/>
              </a:spcAft>
              <a:buNone/>
            </a:pPr>
            <a:r>
              <a:rPr lang="ru-RU" sz="1800" dirty="0" smtClean="0">
                <a:solidFill>
                  <a:srgbClr val="000000"/>
                </a:solidFill>
                <a:latin typeface="Times New Roman" panose="02020603050405020304" pitchFamily="18" charset="0"/>
                <a:ea typeface="Calibri"/>
                <a:cs typeface="Times New Roman" panose="02020603050405020304" pitchFamily="18" charset="0"/>
              </a:rPr>
              <a:t>Открыть </a:t>
            </a:r>
            <a:r>
              <a:rPr lang="ru-RU" sz="1800" dirty="0">
                <a:solidFill>
                  <a:srgbClr val="000000"/>
                </a:solidFill>
                <a:latin typeface="Times New Roman" panose="02020603050405020304" pitchFamily="18" charset="0"/>
                <a:ea typeface="Calibri"/>
                <a:cs typeface="Times New Roman" panose="02020603050405020304" pitchFamily="18" charset="0"/>
              </a:rPr>
              <a:t>кран, предложить понаблюдать за льющейся водой. Налить в несколько стаканов воду. Какого цвета вода? (У воды нет цвета, она прозрачная.) Воду можно подкрасить, добавив в неё краску. (Дети наблюдают за окрашиванием воды.) Какого цвета стала вода? (Красная, синяя, жёлтая, красная.) Цвет воды зависит от того, какого цвета краску добавили в воду.</a:t>
            </a:r>
            <a:endParaRPr lang="ru-RU" sz="1800" dirty="0">
              <a:latin typeface="Times New Roman" panose="02020603050405020304" pitchFamily="18" charset="0"/>
              <a:ea typeface="Calibri"/>
              <a:cs typeface="Times New Roman" panose="02020603050405020304" pitchFamily="18" charset="0"/>
            </a:endParaRPr>
          </a:p>
          <a:p>
            <a:pPr indent="0" algn="just">
              <a:lnSpc>
                <a:spcPct val="115000"/>
              </a:lnSpc>
              <a:spcAft>
                <a:spcPts val="0"/>
              </a:spcAft>
              <a:buNone/>
            </a:pPr>
            <a:r>
              <a:rPr lang="ru-RU" sz="1800" dirty="0">
                <a:solidFill>
                  <a:srgbClr val="000000"/>
                </a:solidFill>
                <a:latin typeface="Times New Roman" panose="02020603050405020304" pitchFamily="18" charset="0"/>
                <a:ea typeface="Calibri"/>
                <a:cs typeface="Times New Roman" panose="02020603050405020304" pitchFamily="18" charset="0"/>
              </a:rPr>
              <a:t>Вывод: О чём мы сегодня узнали? Что может произойти с водой, если в неё добавить краску? (Вода легко окрашивается в любой цвет.)</a:t>
            </a:r>
            <a:endParaRPr lang="ru-RU" sz="1800" dirty="0">
              <a:latin typeface="Times New Roman" panose="02020603050405020304" pitchFamily="18" charset="0"/>
              <a:ea typeface="Calibri"/>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71600" y="0"/>
            <a:ext cx="4752528" cy="1916832"/>
          </a:xfrm>
          <a:prstGeom prst="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indent="0" algn="ctr">
              <a:lnSpc>
                <a:spcPct val="115000"/>
              </a:lnSpc>
              <a:spcAft>
                <a:spcPts val="0"/>
              </a:spcAft>
              <a:buNone/>
            </a:pPr>
            <a:r>
              <a:rPr lang="ru-RU" b="1" dirty="0">
                <a:solidFill>
                  <a:srgbClr val="000000"/>
                </a:solidFill>
                <a:latin typeface="Times New Roman"/>
                <a:ea typeface="Calibri"/>
                <a:cs typeface="Times New Roman"/>
              </a:rPr>
              <a:t>Опыт «Вода не имеет цвета, но её можно покрасить»</a:t>
            </a:r>
            <a:endParaRPr lang="ru-RU" sz="1400" dirty="0">
              <a:ea typeface="Calibri"/>
              <a:cs typeface="Times New Roman"/>
            </a:endParaRPr>
          </a:p>
          <a:p>
            <a:pPr indent="0" algn="just">
              <a:lnSpc>
                <a:spcPct val="115000"/>
              </a:lnSpc>
              <a:spcAft>
                <a:spcPts val="0"/>
              </a:spcAft>
              <a:buNone/>
            </a:pPr>
            <a:r>
              <a:rPr lang="ru-RU" b="1" dirty="0" smtClean="0">
                <a:solidFill>
                  <a:srgbClr val="000000"/>
                </a:solidFill>
                <a:latin typeface="Times New Roman"/>
                <a:ea typeface="Calibri"/>
                <a:cs typeface="Times New Roman"/>
              </a:rPr>
              <a:t>Цель: </a:t>
            </a:r>
            <a:r>
              <a:rPr lang="ru-RU" dirty="0">
                <a:solidFill>
                  <a:srgbClr val="000000"/>
                </a:solidFill>
                <a:latin typeface="Times New Roman"/>
                <a:ea typeface="Calibri"/>
                <a:cs typeface="Times New Roman"/>
              </a:rPr>
              <a:t>учить детей выявлять свойство воды и красок, способность красок растворяться в воде и менять ее цвет.</a:t>
            </a:r>
            <a:r>
              <a:rPr lang="ru-RU" b="1" dirty="0">
                <a:solidFill>
                  <a:srgbClr val="000000"/>
                </a:solidFill>
                <a:latin typeface="Times New Roman"/>
                <a:ea typeface="Calibri"/>
                <a:cs typeface="Times New Roman"/>
              </a:rPr>
              <a:t> </a:t>
            </a:r>
            <a:endParaRPr lang="ru-RU" sz="1400" dirty="0">
              <a:ea typeface="Calibri"/>
              <a:cs typeface="Times New Roman"/>
            </a:endParaRPr>
          </a:p>
        </p:txBody>
      </p:sp>
      <p:sp>
        <p:nvSpPr>
          <p:cNvPr id="7" name="Прямоугольник 6"/>
          <p:cNvSpPr/>
          <p:nvPr/>
        </p:nvSpPr>
        <p:spPr>
          <a:xfrm>
            <a:off x="5109577" y="1565793"/>
            <a:ext cx="4067944" cy="70207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latin typeface="Times New Roman"/>
                <a:ea typeface="Calibri"/>
                <a:cs typeface="Times New Roman"/>
              </a:rPr>
              <a:t>Материал: </a:t>
            </a:r>
            <a:r>
              <a:rPr lang="ru-RU" dirty="0">
                <a:solidFill>
                  <a:srgbClr val="000000"/>
                </a:solidFill>
                <a:latin typeface="Times New Roman"/>
                <a:ea typeface="Calibri"/>
                <a:cs typeface="Times New Roman"/>
              </a:rPr>
              <a:t>стаканы с водой, краски, кисточки.</a:t>
            </a:r>
            <a:r>
              <a:rPr lang="ru-RU" b="1" dirty="0">
                <a:solidFill>
                  <a:srgbClr val="000000"/>
                </a:solidFill>
                <a:latin typeface="Times New Roman"/>
                <a:ea typeface="Calibri"/>
                <a:cs typeface="Times New Roman"/>
              </a:rPr>
              <a:t> </a:t>
            </a:r>
            <a:endParaRPr lang="ru-RU" sz="1400" dirty="0">
              <a:ea typeface="Calibri"/>
              <a:cs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9765" y="4937653"/>
            <a:ext cx="50053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75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634885"/>
            <a:ext cx="8229600" cy="4525963"/>
          </a:xfrm>
        </p:spPr>
        <p:style>
          <a:lnRef idx="1">
            <a:schemeClr val="accent5"/>
          </a:lnRef>
          <a:fillRef idx="2">
            <a:schemeClr val="accent5"/>
          </a:fillRef>
          <a:effectRef idx="1">
            <a:schemeClr val="accent5"/>
          </a:effectRef>
          <a:fontRef idx="minor">
            <a:schemeClr val="dk1"/>
          </a:fontRef>
        </p:style>
        <p:txBody>
          <a:bodyPr>
            <a:noAutofit/>
          </a:bodyPr>
          <a:lstStyle/>
          <a:p>
            <a:pPr indent="0" algn="just">
              <a:lnSpc>
                <a:spcPct val="115000"/>
              </a:lnSpc>
              <a:spcAft>
                <a:spcPts val="0"/>
              </a:spcAft>
              <a:buNone/>
            </a:pPr>
            <a:r>
              <a:rPr lang="ru-RU" sz="1800" b="1" dirty="0" smtClean="0">
                <a:solidFill>
                  <a:srgbClr val="000000"/>
                </a:solidFill>
                <a:latin typeface="Times New Roman" panose="02020603050405020304" pitchFamily="18" charset="0"/>
                <a:ea typeface="Calibri"/>
                <a:cs typeface="Times New Roman" panose="02020603050405020304" pitchFamily="18" charset="0"/>
              </a:rPr>
              <a:t>Описание</a:t>
            </a:r>
            <a:r>
              <a:rPr lang="ru-RU" sz="1800" dirty="0" smtClean="0">
                <a:solidFill>
                  <a:srgbClr val="000000"/>
                </a:solidFill>
                <a:latin typeface="Times New Roman" panose="02020603050405020304" pitchFamily="18" charset="0"/>
                <a:ea typeface="Calibri"/>
                <a:cs typeface="Times New Roman" panose="02020603050405020304" pitchFamily="18" charset="0"/>
              </a:rPr>
              <a:t>: </a:t>
            </a:r>
          </a:p>
          <a:p>
            <a:pPr indent="0" algn="just">
              <a:lnSpc>
                <a:spcPct val="115000"/>
              </a:lnSpc>
              <a:spcAft>
                <a:spcPts val="0"/>
              </a:spcAft>
              <a:buNone/>
            </a:pPr>
            <a:r>
              <a:rPr lang="ru-RU" sz="1800" dirty="0" smtClean="0">
                <a:solidFill>
                  <a:srgbClr val="000000"/>
                </a:solidFill>
                <a:latin typeface="Times New Roman" panose="02020603050405020304" pitchFamily="18" charset="0"/>
                <a:ea typeface="Calibri"/>
                <a:cs typeface="Times New Roman" panose="02020603050405020304" pitchFamily="18" charset="0"/>
              </a:rPr>
              <a:t>В </a:t>
            </a:r>
            <a:r>
              <a:rPr lang="ru-RU" sz="1800" dirty="0">
                <a:solidFill>
                  <a:srgbClr val="000000"/>
                </a:solidFill>
                <a:latin typeface="Times New Roman" panose="02020603050405020304" pitchFamily="18" charset="0"/>
                <a:ea typeface="Calibri"/>
                <a:cs typeface="Times New Roman" panose="02020603050405020304" pitchFamily="18" charset="0"/>
              </a:rPr>
              <a:t>лейку налить воду. Воспитатель демонстрирует полив комнатных растений (Одного-двух.) Что происходит с водой, когда я лейку наклоняю? (Вода льётся.) Откуда льётся вода? (Из носика лейки.) Показать детям специальное устройство для разбрызгивания – пульверизатор. (Детям можно сказать, что это специальная брызгалка.) Он нужен для того, чтобы брызгать на цветы в жаркую погоду. Брызгаем и освежаем листочки, им легче дышится. Цветы принимают душ. Предложить понаблюдать за процессом разбрызгивания. Обратить внимание детей, что капельки очень похожи на пыль, потому что они очень мелкие. Предложить подставить ладошки, побрызгать на них. Ладошки стали какими? (Мокрыми.) Почему? (На них брызгали водой.) Сегодня мы полили растения водой и побрызгали на них водой.</a:t>
            </a:r>
            <a:endParaRPr lang="ru-RU" sz="1800" dirty="0">
              <a:latin typeface="Times New Roman" panose="02020603050405020304" pitchFamily="18" charset="0"/>
              <a:ea typeface="Calibri"/>
              <a:cs typeface="Times New Roman" panose="02020603050405020304" pitchFamily="18" charset="0"/>
            </a:endParaRPr>
          </a:p>
          <a:p>
            <a:pPr marL="0" indent="0">
              <a:buNone/>
            </a:pPr>
            <a:r>
              <a:rPr lang="ru-RU" sz="1800" dirty="0">
                <a:solidFill>
                  <a:srgbClr val="000000"/>
                </a:solidFill>
                <a:latin typeface="Times New Roman" panose="02020603050405020304" pitchFamily="18" charset="0"/>
                <a:ea typeface="Calibri"/>
                <a:cs typeface="Times New Roman" panose="02020603050405020304" pitchFamily="18" charset="0"/>
              </a:rPr>
              <a:t>Вывод: О чём мы сегодня узнали? Что может происходить с водой? (Вода может литься, а может разбрызгиваться.)</a:t>
            </a:r>
            <a:r>
              <a:rPr lang="ru-RU" sz="1800" dirty="0">
                <a:latin typeface="Times New Roman" panose="02020603050405020304" pitchFamily="18" charset="0"/>
                <a:ea typeface="Calibri"/>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616" y="0"/>
            <a:ext cx="4536504" cy="1628800"/>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15000"/>
              </a:lnSpc>
              <a:spcAft>
                <a:spcPts val="0"/>
              </a:spcAft>
              <a:buNone/>
            </a:pPr>
            <a:r>
              <a:rPr lang="ru-RU" b="1" dirty="0">
                <a:solidFill>
                  <a:srgbClr val="000000"/>
                </a:solidFill>
                <a:latin typeface="Times New Roman"/>
                <a:ea typeface="Calibri"/>
                <a:cs typeface="Times New Roman"/>
              </a:rPr>
              <a:t>Опыт «Вода может литься, а может разбрызгиваться»</a:t>
            </a:r>
            <a:endParaRPr lang="ru-RU" sz="1400" dirty="0">
              <a:ea typeface="Calibri"/>
              <a:cs typeface="Times New Roman"/>
            </a:endParaRPr>
          </a:p>
          <a:p>
            <a:pPr indent="0" algn="just">
              <a:lnSpc>
                <a:spcPct val="115000"/>
              </a:lnSpc>
              <a:spcAft>
                <a:spcPts val="0"/>
              </a:spcAft>
              <a:buNone/>
            </a:pPr>
            <a:r>
              <a:rPr lang="ru-RU" b="1" dirty="0" smtClean="0">
                <a:solidFill>
                  <a:srgbClr val="000000"/>
                </a:solidFill>
                <a:latin typeface="Times New Roman"/>
                <a:ea typeface="Calibri"/>
                <a:cs typeface="Times New Roman"/>
              </a:rPr>
              <a:t>Цель: </a:t>
            </a:r>
            <a:r>
              <a:rPr lang="ru-RU" dirty="0" smtClean="0">
                <a:solidFill>
                  <a:srgbClr val="000000"/>
                </a:solidFill>
                <a:latin typeface="Times New Roman"/>
                <a:ea typeface="Calibri"/>
                <a:cs typeface="Times New Roman"/>
              </a:rPr>
              <a:t>продолжать знакомить со свойствами воды, вода может литься и разбрызгиваться</a:t>
            </a:r>
            <a:r>
              <a:rPr lang="ru-RU" b="1" dirty="0" smtClean="0">
                <a:solidFill>
                  <a:srgbClr val="000000"/>
                </a:solidFill>
                <a:latin typeface="Times New Roman"/>
                <a:ea typeface="Calibri"/>
                <a:cs typeface="Times New Roman"/>
              </a:rPr>
              <a:t>. </a:t>
            </a:r>
            <a:endParaRPr lang="ru-RU" sz="1400" dirty="0">
              <a:ea typeface="Calibri"/>
              <a:cs typeface="Times New Roman"/>
            </a:endParaRPr>
          </a:p>
          <a:p>
            <a:pPr algn="ctr"/>
            <a:endParaRPr lang="ru-RU" dirty="0"/>
          </a:p>
        </p:txBody>
      </p:sp>
      <p:sp>
        <p:nvSpPr>
          <p:cNvPr id="5" name="Прямоугольник 4"/>
          <p:cNvSpPr/>
          <p:nvPr/>
        </p:nvSpPr>
        <p:spPr>
          <a:xfrm>
            <a:off x="5369768" y="1268760"/>
            <a:ext cx="3779912" cy="72008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latin typeface="Times New Roman"/>
                <a:ea typeface="Calibri"/>
                <a:cs typeface="Times New Roman"/>
              </a:rPr>
              <a:t>Материал</a:t>
            </a:r>
            <a:r>
              <a:rPr lang="ru-RU" dirty="0" smtClean="0">
                <a:solidFill>
                  <a:srgbClr val="000000"/>
                </a:solidFill>
                <a:latin typeface="Times New Roman"/>
                <a:ea typeface="Calibri"/>
                <a:cs typeface="Times New Roman"/>
              </a:rPr>
              <a:t>: лейка, пульверизатор. </a:t>
            </a:r>
            <a:endParaRPr lang="ru-RU" sz="1400" dirty="0">
              <a:ea typeface="Calibri"/>
              <a:cs typeface="Times New Roman"/>
            </a:endParaRPr>
          </a:p>
          <a:p>
            <a:pPr algn="ct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3968" y="4725144"/>
            <a:ext cx="4621213"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40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6833"/>
            <a:ext cx="8229600" cy="3096344"/>
          </a:xfrm>
        </p:spPr>
        <p:style>
          <a:lnRef idx="1">
            <a:schemeClr val="accent5"/>
          </a:lnRef>
          <a:fillRef idx="2">
            <a:schemeClr val="accent5"/>
          </a:fillRef>
          <a:effectRef idx="1">
            <a:schemeClr val="accent5"/>
          </a:effectRef>
          <a:fontRef idx="minor">
            <a:schemeClr val="dk1"/>
          </a:fontRef>
        </p:style>
        <p:txBody>
          <a:bodyPr>
            <a:normAutofit/>
          </a:bodyPr>
          <a:lstStyle/>
          <a:p>
            <a:pPr indent="0" algn="just">
              <a:lnSpc>
                <a:spcPct val="115000"/>
              </a:lnSpc>
              <a:spcAft>
                <a:spcPts val="0"/>
              </a:spcAft>
              <a:buNone/>
            </a:pPr>
            <a:r>
              <a:rPr lang="ru-RU" sz="1800" dirty="0" smtClean="0">
                <a:solidFill>
                  <a:srgbClr val="000000"/>
                </a:solidFill>
                <a:latin typeface="Times New Roman"/>
                <a:ea typeface="Calibri"/>
                <a:cs typeface="Times New Roman"/>
              </a:rPr>
              <a:t>Описание: </a:t>
            </a:r>
          </a:p>
          <a:p>
            <a:pPr indent="0" algn="just">
              <a:lnSpc>
                <a:spcPct val="115000"/>
              </a:lnSpc>
              <a:spcAft>
                <a:spcPts val="0"/>
              </a:spcAft>
              <a:buNone/>
            </a:pPr>
            <a:r>
              <a:rPr lang="ru-RU" sz="1800" dirty="0" smtClean="0">
                <a:solidFill>
                  <a:srgbClr val="000000"/>
                </a:solidFill>
                <a:latin typeface="Times New Roman"/>
                <a:ea typeface="Calibri"/>
                <a:cs typeface="Times New Roman"/>
              </a:rPr>
              <a:t>Налить </a:t>
            </a:r>
            <a:r>
              <a:rPr lang="ru-RU" sz="1800" dirty="0">
                <a:solidFill>
                  <a:srgbClr val="000000"/>
                </a:solidFill>
                <a:latin typeface="Times New Roman"/>
                <a:ea typeface="Calibri"/>
                <a:cs typeface="Times New Roman"/>
              </a:rPr>
              <a:t>воду в стакан. Что мы знаем о воде? Вода какая? (Жидкая, прозрачная, без цвета, запаха и вкуса.) Теперь перельём воду в формочки и поставим в холодильник. Что стало с водой? (Она замёрзла, превратилась в лёд.) Почему? (В холодильнике очень холодно.) Оставим формочки со льдом на некоторое время в тёплом месте. Что станет со льдом? Почему? (В комнате тепло.) Вода превращается в лёд, а лёд в воду.</a:t>
            </a:r>
            <a:endParaRPr lang="ru-RU" sz="1800" dirty="0">
              <a:ea typeface="Calibri"/>
              <a:cs typeface="Times New Roman"/>
            </a:endParaRPr>
          </a:p>
          <a:p>
            <a:pPr indent="0" algn="just">
              <a:lnSpc>
                <a:spcPct val="115000"/>
              </a:lnSpc>
              <a:spcAft>
                <a:spcPts val="0"/>
              </a:spcAft>
              <a:buNone/>
            </a:pPr>
            <a:r>
              <a:rPr lang="ru-RU" sz="1800" dirty="0">
                <a:solidFill>
                  <a:srgbClr val="000000"/>
                </a:solidFill>
                <a:latin typeface="Times New Roman"/>
                <a:ea typeface="Calibri"/>
                <a:cs typeface="Times New Roman"/>
              </a:rPr>
              <a:t>Вывод: О чём мы сегодня узнали? Когда вода превращается в лёд? (Когда очень холодно.) Когда лёд превращается в воду? (Когда очень тепло.)</a:t>
            </a:r>
            <a:endParaRPr lang="ru-RU" sz="1800" dirty="0">
              <a:ea typeface="Calibri"/>
              <a:cs typeface="Times New Roman"/>
            </a:endParaRPr>
          </a:p>
          <a:p>
            <a:endParaRPr lang="ru-RU" dirty="0"/>
          </a:p>
        </p:txBody>
      </p:sp>
      <p:sp>
        <p:nvSpPr>
          <p:cNvPr id="4" name="Прямоугольник 3"/>
          <p:cNvSpPr/>
          <p:nvPr/>
        </p:nvSpPr>
        <p:spPr>
          <a:xfrm>
            <a:off x="971600" y="0"/>
            <a:ext cx="4536504" cy="1916832"/>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15000"/>
              </a:lnSpc>
              <a:spcAft>
                <a:spcPts val="0"/>
              </a:spcAft>
              <a:buNone/>
            </a:pPr>
            <a:r>
              <a:rPr lang="ru-RU" b="1" dirty="0">
                <a:solidFill>
                  <a:srgbClr val="000000"/>
                </a:solidFill>
                <a:latin typeface="Times New Roman"/>
                <a:ea typeface="Calibri"/>
                <a:cs typeface="Times New Roman"/>
              </a:rPr>
              <a:t>Опыт «Вода может превращаться в лёд, а лёд превращается в воду»</a:t>
            </a:r>
            <a:endParaRPr lang="ru-RU" sz="1400" dirty="0">
              <a:ea typeface="Calibri"/>
              <a:cs typeface="Times New Roman"/>
            </a:endParaRPr>
          </a:p>
          <a:p>
            <a:pPr indent="0" algn="just">
              <a:lnSpc>
                <a:spcPct val="115000"/>
              </a:lnSpc>
              <a:spcAft>
                <a:spcPts val="0"/>
              </a:spcAft>
              <a:buNone/>
            </a:pPr>
            <a:r>
              <a:rPr lang="ru-RU" b="1" dirty="0">
                <a:solidFill>
                  <a:srgbClr val="000000"/>
                </a:solidFill>
                <a:latin typeface="Times New Roman"/>
                <a:ea typeface="Calibri"/>
                <a:cs typeface="Times New Roman"/>
              </a:rPr>
              <a:t>Цель</a:t>
            </a:r>
            <a:r>
              <a:rPr lang="ru-RU" b="1" dirty="0" smtClean="0">
                <a:solidFill>
                  <a:srgbClr val="000000"/>
                </a:solidFill>
                <a:latin typeface="Times New Roman"/>
                <a:ea typeface="Calibri"/>
                <a:cs typeface="Times New Roman"/>
              </a:rPr>
              <a:t>:</a:t>
            </a:r>
            <a:r>
              <a:rPr lang="ru-RU" dirty="0">
                <a:solidFill>
                  <a:srgbClr val="000000"/>
                </a:solidFill>
                <a:latin typeface="Times New Roman"/>
                <a:ea typeface="Calibri"/>
                <a:cs typeface="Times New Roman"/>
              </a:rPr>
              <a:t> продолжать знакомить детей со свойствами воды: вода может превращаться в лед, а лед превращается в </a:t>
            </a:r>
            <a:r>
              <a:rPr lang="ru-RU" dirty="0" smtClean="0">
                <a:solidFill>
                  <a:srgbClr val="000000"/>
                </a:solidFill>
                <a:latin typeface="Times New Roman"/>
                <a:ea typeface="Calibri"/>
                <a:cs typeface="Times New Roman"/>
              </a:rPr>
              <a:t>воду. </a:t>
            </a:r>
            <a:endParaRPr lang="ru-RU" sz="1400" dirty="0">
              <a:ea typeface="Calibri"/>
              <a:cs typeface="Times New Roman"/>
            </a:endParaRPr>
          </a:p>
          <a:p>
            <a:pPr algn="ctr"/>
            <a:endParaRPr lang="ru-RU" dirty="0"/>
          </a:p>
        </p:txBody>
      </p:sp>
      <p:sp>
        <p:nvSpPr>
          <p:cNvPr id="5" name="Прямоугольник 4"/>
          <p:cNvSpPr/>
          <p:nvPr/>
        </p:nvSpPr>
        <p:spPr>
          <a:xfrm>
            <a:off x="5292080" y="1196752"/>
            <a:ext cx="3851920" cy="86409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latin typeface="Times New Roman"/>
                <a:ea typeface="Calibri"/>
                <a:cs typeface="Times New Roman"/>
              </a:rPr>
              <a:t>Материал</a:t>
            </a:r>
            <a:r>
              <a:rPr lang="ru-RU" dirty="0" smtClean="0">
                <a:solidFill>
                  <a:srgbClr val="000000"/>
                </a:solidFill>
                <a:latin typeface="Times New Roman"/>
                <a:ea typeface="Calibri"/>
                <a:cs typeface="Times New Roman"/>
              </a:rPr>
              <a:t>: стакан,   формочки для льда.</a:t>
            </a:r>
            <a:endParaRPr lang="ru-RU" sz="1400" dirty="0">
              <a:ea typeface="Calibri"/>
              <a:cs typeface="Times New Roman"/>
            </a:endParaRPr>
          </a:p>
          <a:p>
            <a:pPr algn="ctr"/>
            <a:endParaRPr lang="ru-RU" dirty="0"/>
          </a:p>
        </p:txBody>
      </p:sp>
      <p:pic>
        <p:nvPicPr>
          <p:cNvPr id="3079" name="Picture 7"/>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76453" y="4948743"/>
            <a:ext cx="5862919"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09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43632" y="1700808"/>
            <a:ext cx="8229600" cy="1944216"/>
          </a:xfrm>
        </p:spPr>
        <p:style>
          <a:lnRef idx="1">
            <a:schemeClr val="accent5"/>
          </a:lnRef>
          <a:fillRef idx="2">
            <a:schemeClr val="accent5"/>
          </a:fillRef>
          <a:effectRef idx="1">
            <a:schemeClr val="accent5"/>
          </a:effectRef>
          <a:fontRef idx="minor">
            <a:schemeClr val="dk1"/>
          </a:fontRef>
        </p:style>
        <p:txBody>
          <a:bodyPr>
            <a:normAutofit/>
          </a:bodyPr>
          <a:lstStyle/>
          <a:p>
            <a:pPr marL="0" lvl="0" indent="0" algn="just">
              <a:lnSpc>
                <a:spcPct val="115000"/>
              </a:lnSpc>
              <a:buSzPts val="1000"/>
              <a:buNone/>
              <a:tabLst>
                <a:tab pos="457200" algn="l"/>
              </a:tabLst>
            </a:pPr>
            <a:r>
              <a:rPr lang="ru-RU" sz="1800" b="1" dirty="0" smtClean="0">
                <a:solidFill>
                  <a:srgbClr val="0D0D0D"/>
                </a:solidFill>
                <a:latin typeface="Times New Roman"/>
                <a:ea typeface="Times New Roman"/>
                <a:cs typeface="Times New Roman"/>
              </a:rPr>
              <a:t>Описание:</a:t>
            </a:r>
          </a:p>
          <a:p>
            <a:pPr marL="0" lvl="0" indent="0" algn="just">
              <a:lnSpc>
                <a:spcPct val="115000"/>
              </a:lnSpc>
              <a:buSzPts val="1000"/>
              <a:buNone/>
              <a:tabLst>
                <a:tab pos="457200" algn="l"/>
              </a:tabLst>
            </a:pPr>
            <a:r>
              <a:rPr lang="ru-RU" sz="1800" dirty="0" smtClean="0">
                <a:solidFill>
                  <a:srgbClr val="0D0D0D"/>
                </a:solidFill>
                <a:latin typeface="Times New Roman"/>
                <a:ea typeface="Times New Roman"/>
                <a:cs typeface="Times New Roman"/>
              </a:rPr>
              <a:t>Ребёнок </a:t>
            </a:r>
            <a:r>
              <a:rPr lang="ru-RU" sz="1800" dirty="0">
                <a:solidFill>
                  <a:srgbClr val="0D0D0D"/>
                </a:solidFill>
                <a:latin typeface="Times New Roman"/>
                <a:ea typeface="Times New Roman"/>
                <a:cs typeface="Times New Roman"/>
              </a:rPr>
              <a:t>в ходе эксперимента получает знание о том, что вода принимает форму заполняемого предмета</a:t>
            </a:r>
            <a:r>
              <a:rPr lang="ru-RU" sz="1800" dirty="0" smtClean="0">
                <a:solidFill>
                  <a:srgbClr val="0D0D0D"/>
                </a:solidFill>
                <a:latin typeface="Times New Roman"/>
                <a:ea typeface="Times New Roman"/>
                <a:cs typeface="Times New Roman"/>
              </a:rPr>
              <a:t>.</a:t>
            </a:r>
          </a:p>
          <a:p>
            <a:pPr marL="0" lvl="0" indent="0" algn="just">
              <a:lnSpc>
                <a:spcPct val="115000"/>
              </a:lnSpc>
              <a:buSzPts val="1000"/>
              <a:buNone/>
              <a:tabLst>
                <a:tab pos="457200" algn="l"/>
              </a:tabLst>
            </a:pPr>
            <a:r>
              <a:rPr lang="ru-RU" sz="1800" dirty="0" smtClean="0">
                <a:solidFill>
                  <a:srgbClr val="0D0D0D"/>
                </a:solidFill>
                <a:latin typeface="Times New Roman"/>
                <a:ea typeface="Calibri"/>
                <a:cs typeface="Times New Roman"/>
              </a:rPr>
              <a:t>Налить воду в разные по форме емкости, посмотреть что форма может стать как овальной от шара, так и другой фигурой.</a:t>
            </a:r>
            <a:endParaRPr lang="ru-RU" sz="1800" dirty="0">
              <a:ea typeface="Calibri"/>
              <a:cs typeface="Times New Roman"/>
            </a:endParaRPr>
          </a:p>
          <a:p>
            <a:endParaRPr lang="ru-RU" dirty="0"/>
          </a:p>
        </p:txBody>
      </p:sp>
      <p:sp>
        <p:nvSpPr>
          <p:cNvPr id="4" name="Прямоугольник 3"/>
          <p:cNvSpPr/>
          <p:nvPr/>
        </p:nvSpPr>
        <p:spPr>
          <a:xfrm>
            <a:off x="1164779" y="95275"/>
            <a:ext cx="4248472" cy="1484784"/>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15000"/>
              </a:lnSpc>
              <a:spcAft>
                <a:spcPts val="0"/>
              </a:spcAft>
            </a:pPr>
            <a:r>
              <a:rPr lang="ru-RU" b="1" dirty="0" smtClean="0">
                <a:solidFill>
                  <a:srgbClr val="000000"/>
                </a:solidFill>
                <a:latin typeface="Times New Roman"/>
                <a:ea typeface="Calibri"/>
                <a:cs typeface="Times New Roman"/>
              </a:rPr>
              <a:t>Опыт </a:t>
            </a:r>
            <a:r>
              <a:rPr lang="ru-RU" b="1" dirty="0" smtClean="0">
                <a:solidFill>
                  <a:srgbClr val="0D0D0D"/>
                </a:solidFill>
                <a:latin typeface="Times New Roman"/>
                <a:ea typeface="Times New Roman"/>
                <a:cs typeface="Times New Roman"/>
              </a:rPr>
              <a:t>«Волшебное </a:t>
            </a:r>
            <a:r>
              <a:rPr lang="ru-RU" b="1" dirty="0">
                <a:solidFill>
                  <a:srgbClr val="0D0D0D"/>
                </a:solidFill>
                <a:latin typeface="Times New Roman"/>
                <a:ea typeface="Times New Roman"/>
                <a:cs typeface="Times New Roman"/>
              </a:rPr>
              <a:t>свойство воды»</a:t>
            </a:r>
            <a:endParaRPr lang="ru-RU" sz="1400" dirty="0">
              <a:ea typeface="Calibri"/>
              <a:cs typeface="Times New Roman"/>
            </a:endParaRPr>
          </a:p>
          <a:p>
            <a:pPr indent="450215" algn="just">
              <a:lnSpc>
                <a:spcPct val="115000"/>
              </a:lnSpc>
              <a:spcAft>
                <a:spcPts val="0"/>
              </a:spcAft>
            </a:pPr>
            <a:r>
              <a:rPr lang="ru-RU" b="1" dirty="0">
                <a:solidFill>
                  <a:srgbClr val="0D0D0D"/>
                </a:solidFill>
                <a:latin typeface="Times New Roman"/>
                <a:ea typeface="Times New Roman"/>
                <a:cs typeface="Times New Roman"/>
              </a:rPr>
              <a:t>Цель: </a:t>
            </a:r>
            <a:r>
              <a:rPr lang="ru-RU" dirty="0">
                <a:solidFill>
                  <a:srgbClr val="0D0D0D"/>
                </a:solidFill>
                <a:latin typeface="Times New Roman"/>
                <a:ea typeface="Times New Roman"/>
                <a:cs typeface="Times New Roman"/>
              </a:rPr>
              <a:t>определить </a:t>
            </a:r>
            <a:r>
              <a:rPr lang="ru-RU" dirty="0" smtClean="0">
                <a:solidFill>
                  <a:srgbClr val="0D0D0D"/>
                </a:solidFill>
                <a:latin typeface="Times New Roman"/>
                <a:ea typeface="Times New Roman"/>
                <a:cs typeface="Times New Roman"/>
              </a:rPr>
              <a:t>что </a:t>
            </a:r>
            <a:r>
              <a:rPr lang="ru-RU" dirty="0">
                <a:solidFill>
                  <a:srgbClr val="0D0D0D"/>
                </a:solidFill>
                <a:latin typeface="Times New Roman"/>
                <a:ea typeface="Times New Roman"/>
                <a:cs typeface="Times New Roman"/>
              </a:rPr>
              <a:t>вода принимает форму того сосуда, в который её налили</a:t>
            </a:r>
            <a:endParaRPr lang="ru-RU" sz="1400" dirty="0">
              <a:ea typeface="Calibri"/>
              <a:cs typeface="Times New Roman"/>
            </a:endParaRPr>
          </a:p>
          <a:p>
            <a:pPr algn="ctr"/>
            <a:endParaRPr lang="ru-RU" dirty="0"/>
          </a:p>
        </p:txBody>
      </p:sp>
      <p:sp>
        <p:nvSpPr>
          <p:cNvPr id="5" name="Прямоугольник 4"/>
          <p:cNvSpPr/>
          <p:nvPr/>
        </p:nvSpPr>
        <p:spPr>
          <a:xfrm>
            <a:off x="5319010" y="1052736"/>
            <a:ext cx="3851920" cy="100811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D0D0D"/>
                </a:solidFill>
                <a:latin typeface="Times New Roman"/>
                <a:ea typeface="Times New Roman"/>
                <a:cs typeface="Times New Roman"/>
              </a:rPr>
              <a:t>Материал:</a:t>
            </a:r>
            <a:r>
              <a:rPr lang="ru-RU" dirty="0">
                <a:solidFill>
                  <a:srgbClr val="0D0D0D"/>
                </a:solidFill>
                <a:latin typeface="Times New Roman"/>
                <a:ea typeface="Times New Roman"/>
                <a:cs typeface="Times New Roman"/>
              </a:rPr>
              <a:t> резиновая перчатка, надувной шарик, шарик, кувшин с водой, бутылка, губка.</a:t>
            </a:r>
            <a:endParaRPr lang="ru-RU" sz="1400" dirty="0">
              <a:ea typeface="Calibri"/>
              <a:cs typeface="Times New Roman"/>
            </a:endParaRPr>
          </a:p>
          <a:p>
            <a:pPr algn="ctr"/>
            <a:endParaRPr lang="ru-RU" dirty="0"/>
          </a:p>
        </p:txBody>
      </p:sp>
      <p:pic>
        <p:nvPicPr>
          <p:cNvPr id="6" name="Рисунок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7984" y="3717032"/>
            <a:ext cx="4245248" cy="238559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970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484784"/>
            <a:ext cx="7848872" cy="3950618"/>
          </a:xfrm>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indent="0" algn="just">
              <a:lnSpc>
                <a:spcPct val="115000"/>
              </a:lnSpc>
              <a:spcAft>
                <a:spcPts val="0"/>
              </a:spcAft>
              <a:buNone/>
            </a:pPr>
            <a:r>
              <a:rPr lang="ru-RU" sz="1800" b="1" dirty="0" smtClean="0">
                <a:solidFill>
                  <a:schemeClr val="tx1"/>
                </a:solidFill>
                <a:latin typeface="Times New Roman" panose="02020603050405020304" pitchFamily="18" charset="0"/>
                <a:ea typeface="Calibri"/>
                <a:cs typeface="Times New Roman" panose="02020603050405020304" pitchFamily="18" charset="0"/>
              </a:rPr>
              <a:t>Описание: </a:t>
            </a:r>
          </a:p>
          <a:p>
            <a:pPr indent="0" algn="just">
              <a:lnSpc>
                <a:spcPct val="115000"/>
              </a:lnSpc>
              <a:spcAft>
                <a:spcPts val="0"/>
              </a:spcAft>
              <a:buNone/>
            </a:pPr>
            <a:r>
              <a:rPr lang="ru-RU" sz="1800" dirty="0" smtClean="0">
                <a:solidFill>
                  <a:schemeClr val="tx1"/>
                </a:solidFill>
                <a:latin typeface="Times New Roman" panose="02020603050405020304" pitchFamily="18" charset="0"/>
                <a:ea typeface="Calibri"/>
                <a:cs typeface="Times New Roman" panose="02020603050405020304" pitchFamily="18" charset="0"/>
              </a:rPr>
              <a:t>Налить в бутылку </a:t>
            </a:r>
            <a:r>
              <a:rPr lang="ru-RU" sz="1800" dirty="0">
                <a:solidFill>
                  <a:schemeClr val="tx1"/>
                </a:solidFill>
                <a:latin typeface="Times New Roman" panose="02020603050405020304" pitchFamily="18" charset="0"/>
                <a:ea typeface="Calibri"/>
                <a:cs typeface="Times New Roman" panose="02020603050405020304" pitchFamily="18" charset="0"/>
              </a:rPr>
              <a:t>чистую воду, бросить в </a:t>
            </a:r>
            <a:r>
              <a:rPr lang="ru-RU" sz="1800" dirty="0" smtClean="0">
                <a:solidFill>
                  <a:schemeClr val="tx1"/>
                </a:solidFill>
                <a:latin typeface="Times New Roman" panose="02020603050405020304" pitchFamily="18" charset="0"/>
                <a:ea typeface="Calibri"/>
                <a:cs typeface="Times New Roman" panose="02020603050405020304" pitchFamily="18" charset="0"/>
              </a:rPr>
              <a:t>неё </a:t>
            </a:r>
            <a:r>
              <a:rPr lang="ru-RU" sz="1800" dirty="0">
                <a:solidFill>
                  <a:schemeClr val="tx1"/>
                </a:solidFill>
                <a:latin typeface="Times New Roman" panose="02020603050405020304" pitchFamily="18" charset="0"/>
                <a:ea typeface="Calibri"/>
                <a:cs typeface="Times New Roman" panose="02020603050405020304" pitchFamily="18" charset="0"/>
              </a:rPr>
              <a:t>предмет. </a:t>
            </a:r>
            <a:r>
              <a:rPr lang="ru-RU" sz="1800" dirty="0" smtClean="0">
                <a:solidFill>
                  <a:schemeClr val="tx1"/>
                </a:solidFill>
                <a:latin typeface="Times New Roman" panose="02020603050405020304" pitchFamily="18" charset="0"/>
                <a:ea typeface="Calibri"/>
                <a:cs typeface="Times New Roman" panose="02020603050405020304" pitchFamily="18" charset="0"/>
              </a:rPr>
              <a:t>Посмотреть видно ли его. Предложить детям проверить что станет если в воду добавить муку. </a:t>
            </a:r>
          </a:p>
          <a:p>
            <a:pPr indent="0" algn="just">
              <a:lnSpc>
                <a:spcPct val="115000"/>
              </a:lnSpc>
              <a:spcAft>
                <a:spcPts val="0"/>
              </a:spcAft>
              <a:buNone/>
            </a:pPr>
            <a:r>
              <a:rPr lang="ru-RU" sz="1800" dirty="0" smtClean="0">
                <a:solidFill>
                  <a:schemeClr val="tx1"/>
                </a:solidFill>
                <a:latin typeface="Times New Roman" panose="02020603050405020304" pitchFamily="18" charset="0"/>
                <a:ea typeface="Calibri"/>
                <a:cs typeface="Times New Roman" panose="02020603050405020304" pitchFamily="18" charset="0"/>
              </a:rPr>
              <a:t>Добавить муки, закрыть бутылку и потрясти её. Спросить у детей что изменилось.</a:t>
            </a:r>
          </a:p>
          <a:p>
            <a:pPr indent="0" algn="just">
              <a:lnSpc>
                <a:spcPct val="115000"/>
              </a:lnSpc>
              <a:spcAft>
                <a:spcPts val="0"/>
              </a:spcAft>
              <a:buNone/>
            </a:pPr>
            <a:r>
              <a:rPr lang="ru-RU" sz="1800" dirty="0" smtClean="0">
                <a:solidFill>
                  <a:schemeClr val="tx1"/>
                </a:solidFill>
                <a:latin typeface="Times New Roman" panose="02020603050405020304" pitchFamily="18" charset="0"/>
                <a:ea typeface="Calibri"/>
                <a:cs typeface="Times New Roman" panose="02020603050405020304" pitchFamily="18" charset="0"/>
              </a:rPr>
              <a:t>Что </a:t>
            </a:r>
            <a:r>
              <a:rPr lang="ru-RU" sz="1800" dirty="0">
                <a:solidFill>
                  <a:schemeClr val="tx1"/>
                </a:solidFill>
                <a:latin typeface="Times New Roman" panose="02020603050405020304" pitchFamily="18" charset="0"/>
                <a:ea typeface="Calibri"/>
                <a:cs typeface="Times New Roman" panose="02020603050405020304" pitchFamily="18" charset="0"/>
              </a:rPr>
              <a:t>лежит в стакане? В другой стакан с чистой водой добавить немного муки, размешать, опустить предмет. Видно? Почему? (Вода мутная, непрозрачная.) Видно то, что лежит в стакане? </a:t>
            </a:r>
            <a:endParaRPr lang="ru-RU" sz="1800" dirty="0" smtClean="0">
              <a:solidFill>
                <a:schemeClr val="tx1"/>
              </a:solidFill>
              <a:latin typeface="Times New Roman" panose="02020603050405020304" pitchFamily="18" charset="0"/>
              <a:ea typeface="Calibri"/>
              <a:cs typeface="Times New Roman" panose="02020603050405020304" pitchFamily="18" charset="0"/>
            </a:endParaRPr>
          </a:p>
          <a:p>
            <a:pPr indent="0" algn="just">
              <a:lnSpc>
                <a:spcPct val="115000"/>
              </a:lnSpc>
              <a:spcAft>
                <a:spcPts val="0"/>
              </a:spcAft>
              <a:buNone/>
            </a:pPr>
            <a:r>
              <a:rPr lang="ru-RU" sz="1800" b="1" dirty="0" smtClean="0">
                <a:solidFill>
                  <a:schemeClr val="tx1"/>
                </a:solidFill>
                <a:latin typeface="Times New Roman" panose="02020603050405020304" pitchFamily="18" charset="0"/>
                <a:ea typeface="Calibri"/>
                <a:cs typeface="Times New Roman" panose="02020603050405020304" pitchFamily="18" charset="0"/>
              </a:rPr>
              <a:t>Вывод</a:t>
            </a:r>
            <a:r>
              <a:rPr lang="ru-RU" sz="1800" b="1" dirty="0">
                <a:solidFill>
                  <a:schemeClr val="tx1"/>
                </a:solidFill>
                <a:latin typeface="Times New Roman" panose="02020603050405020304" pitchFamily="18" charset="0"/>
                <a:ea typeface="Calibri"/>
                <a:cs typeface="Times New Roman" panose="02020603050405020304" pitchFamily="18" charset="0"/>
              </a:rPr>
              <a:t>: </a:t>
            </a:r>
            <a:r>
              <a:rPr lang="ru-RU" sz="1800" dirty="0">
                <a:solidFill>
                  <a:schemeClr val="tx1"/>
                </a:solidFill>
                <a:latin typeface="Times New Roman" panose="02020603050405020304" pitchFamily="18" charset="0"/>
                <a:ea typeface="Calibri"/>
                <a:cs typeface="Times New Roman" panose="02020603050405020304" pitchFamily="18" charset="0"/>
              </a:rPr>
              <a:t>О чём вы сегодня узнали? </a:t>
            </a:r>
            <a:endParaRPr lang="ru-RU" sz="1800" dirty="0" smtClean="0">
              <a:solidFill>
                <a:schemeClr val="tx1"/>
              </a:solidFill>
              <a:latin typeface="Times New Roman" panose="02020603050405020304" pitchFamily="18" charset="0"/>
              <a:ea typeface="Calibri"/>
              <a:cs typeface="Times New Roman" panose="02020603050405020304" pitchFamily="18" charset="0"/>
            </a:endParaRPr>
          </a:p>
          <a:p>
            <a:pPr indent="0" algn="just">
              <a:lnSpc>
                <a:spcPct val="115000"/>
              </a:lnSpc>
              <a:spcAft>
                <a:spcPts val="0"/>
              </a:spcAft>
              <a:buNone/>
            </a:pPr>
            <a:r>
              <a:rPr lang="ru-RU" sz="1800" dirty="0" smtClean="0">
                <a:solidFill>
                  <a:schemeClr val="tx1"/>
                </a:solidFill>
                <a:latin typeface="Times New Roman" panose="02020603050405020304" pitchFamily="18" charset="0"/>
                <a:ea typeface="Calibri"/>
                <a:cs typeface="Times New Roman" panose="02020603050405020304" pitchFamily="18" charset="0"/>
              </a:rPr>
              <a:t>Какой </a:t>
            </a:r>
            <a:r>
              <a:rPr lang="ru-RU" sz="1800" dirty="0">
                <a:solidFill>
                  <a:schemeClr val="tx1"/>
                </a:solidFill>
                <a:latin typeface="Times New Roman" panose="02020603050405020304" pitchFamily="18" charset="0"/>
                <a:ea typeface="Calibri"/>
                <a:cs typeface="Times New Roman" panose="02020603050405020304" pitchFamily="18" charset="0"/>
              </a:rPr>
              <a:t>может стать прозрачная </a:t>
            </a:r>
            <a:r>
              <a:rPr lang="ru-RU" sz="1800" dirty="0" smtClean="0">
                <a:solidFill>
                  <a:schemeClr val="tx1"/>
                </a:solidFill>
                <a:latin typeface="Times New Roman" panose="02020603050405020304" pitchFamily="18" charset="0"/>
                <a:ea typeface="Calibri"/>
                <a:cs typeface="Times New Roman" panose="02020603050405020304" pitchFamily="18" charset="0"/>
              </a:rPr>
              <a:t>вода?</a:t>
            </a:r>
          </a:p>
          <a:p>
            <a:pPr indent="0" algn="just">
              <a:lnSpc>
                <a:spcPct val="115000"/>
              </a:lnSpc>
              <a:spcAft>
                <a:spcPts val="0"/>
              </a:spcAft>
              <a:buNone/>
            </a:pPr>
            <a:r>
              <a:rPr lang="ru-RU" sz="1800" dirty="0" smtClean="0">
                <a:solidFill>
                  <a:schemeClr val="tx1"/>
                </a:solidFill>
                <a:latin typeface="Times New Roman" panose="02020603050405020304" pitchFamily="18" charset="0"/>
                <a:ea typeface="Calibri"/>
                <a:cs typeface="Times New Roman" panose="02020603050405020304" pitchFamily="18" charset="0"/>
              </a:rPr>
              <a:t>В </a:t>
            </a:r>
            <a:r>
              <a:rPr lang="ru-RU" sz="1800" dirty="0">
                <a:solidFill>
                  <a:schemeClr val="tx1"/>
                </a:solidFill>
                <a:latin typeface="Times New Roman" panose="02020603050405020304" pitchFamily="18" charset="0"/>
                <a:ea typeface="Calibri"/>
                <a:cs typeface="Times New Roman" panose="02020603050405020304" pitchFamily="18" charset="0"/>
              </a:rPr>
              <a:t>какой воде плохо видны предметы? </a:t>
            </a: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99592" y="0"/>
            <a:ext cx="5184576" cy="1449009"/>
          </a:xfrm>
          <a:prstGeom prst="rect">
            <a:avLst/>
          </a:prstGeom>
          <a:solidFill>
            <a:schemeClr val="tx2">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indent="0" algn="ctr">
              <a:lnSpc>
                <a:spcPct val="115000"/>
              </a:lnSpc>
              <a:spcAft>
                <a:spcPts val="0"/>
              </a:spcAft>
              <a:buNone/>
            </a:pPr>
            <a:r>
              <a:rPr lang="ru-RU" b="1" dirty="0">
                <a:solidFill>
                  <a:sysClr val="windowText" lastClr="000000"/>
                </a:solidFill>
                <a:latin typeface="Times New Roman"/>
                <a:ea typeface="Calibri"/>
                <a:cs typeface="Times New Roman"/>
              </a:rPr>
              <a:t>Опыт «Прозрачная вода может стать мутной»</a:t>
            </a:r>
            <a:endParaRPr lang="ru-RU" sz="1400" dirty="0">
              <a:solidFill>
                <a:sysClr val="windowText" lastClr="000000"/>
              </a:solidFill>
              <a:ea typeface="Calibri"/>
              <a:cs typeface="Times New Roman"/>
            </a:endParaRPr>
          </a:p>
          <a:p>
            <a:pPr indent="0" algn="just">
              <a:lnSpc>
                <a:spcPct val="115000"/>
              </a:lnSpc>
              <a:spcAft>
                <a:spcPts val="0"/>
              </a:spcAft>
              <a:buNone/>
            </a:pPr>
            <a:r>
              <a:rPr lang="ru-RU" b="1" dirty="0">
                <a:solidFill>
                  <a:sysClr val="windowText" lastClr="000000"/>
                </a:solidFill>
                <a:latin typeface="Times New Roman"/>
                <a:ea typeface="Calibri"/>
                <a:cs typeface="Times New Roman"/>
              </a:rPr>
              <a:t>Цель: </a:t>
            </a:r>
            <a:r>
              <a:rPr lang="ru-RU" dirty="0">
                <a:solidFill>
                  <a:srgbClr val="000000"/>
                </a:solidFill>
                <a:latin typeface="Times New Roman" panose="02020603050405020304" pitchFamily="18" charset="0"/>
                <a:cs typeface="Times New Roman" panose="02020603050405020304" pitchFamily="18" charset="0"/>
              </a:rPr>
              <a:t>Подвести детей к обобщению «чистая вода – прозрачная», а «грязная – непрозрачная»</a:t>
            </a:r>
            <a:endParaRPr lang="ru-RU" dirty="0">
              <a:solidFill>
                <a:schemeClr val="tx2"/>
              </a:solidFill>
              <a:latin typeface="Times New Roman" panose="02020603050405020304" pitchFamily="18" charset="0"/>
              <a:ea typeface="Calibri"/>
              <a:cs typeface="Times New Roman" panose="02020603050405020304" pitchFamily="18" charset="0"/>
            </a:endParaRPr>
          </a:p>
          <a:p>
            <a:pPr algn="ctr"/>
            <a:endParaRPr lang="ru-RU" dirty="0"/>
          </a:p>
        </p:txBody>
      </p:sp>
      <p:sp>
        <p:nvSpPr>
          <p:cNvPr id="5" name="Прямоугольник 4"/>
          <p:cNvSpPr/>
          <p:nvPr/>
        </p:nvSpPr>
        <p:spPr>
          <a:xfrm>
            <a:off x="5508975" y="1160977"/>
            <a:ext cx="3779912" cy="576064"/>
          </a:xfrm>
          <a:prstGeom prst="rect">
            <a:avLst/>
          </a:prstGeom>
          <a:solidFill>
            <a:schemeClr val="tx2">
              <a:lumMod val="40000"/>
              <a:lumOff val="60000"/>
            </a:schemeClr>
          </a:solidFill>
          <a:ln>
            <a:solidFill>
              <a:schemeClr val="tx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Материал: </a:t>
            </a:r>
            <a:r>
              <a:rPr lang="ru-RU" dirty="0" smtClean="0">
                <a:latin typeface="Times New Roman" panose="02020603050405020304" pitchFamily="18" charset="0"/>
                <a:cs typeface="Times New Roman" panose="02020603050405020304" pitchFamily="18" charset="0"/>
              </a:rPr>
              <a:t>бутылка, песок, ложка </a:t>
            </a:r>
            <a:endParaRPr lang="ru-RU" dirty="0">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2" cstate="screen">
            <a:extLst>
              <a:ext uri="{28A0092B-C50C-407E-A947-70E740481C1C}">
                <a14:useLocalDpi xmlns:a14="http://schemas.microsoft.com/office/drawing/2010/main"/>
              </a:ext>
            </a:extLst>
          </a:blip>
          <a:srcRect/>
          <a:stretch/>
        </p:blipFill>
        <p:spPr bwMode="auto">
          <a:xfrm>
            <a:off x="5724128" y="4293097"/>
            <a:ext cx="3027255" cy="228461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0460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11560" y="1881466"/>
            <a:ext cx="8229600" cy="306896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sz="1800" b="1" dirty="0" smtClean="0">
                <a:latin typeface="Times New Roman" panose="02020603050405020304" pitchFamily="18" charset="0"/>
                <a:cs typeface="Times New Roman" panose="02020603050405020304" pitchFamily="18" charset="0"/>
              </a:rPr>
              <a:t>Описание: </a:t>
            </a:r>
          </a:p>
          <a:p>
            <a:pPr marL="0" indent="0">
              <a:buNone/>
            </a:pPr>
            <a:r>
              <a:rPr lang="ru-RU" sz="1800" dirty="0" smtClean="0">
                <a:latin typeface="Times New Roman" panose="02020603050405020304" pitchFamily="18" charset="0"/>
                <a:cs typeface="Times New Roman" panose="02020603050405020304" pitchFamily="18" charset="0"/>
              </a:rPr>
              <a:t>Дети </a:t>
            </a:r>
            <a:r>
              <a:rPr lang="ru-RU" sz="1800" dirty="0">
                <a:latin typeface="Times New Roman" panose="02020603050405020304" pitchFamily="18" charset="0"/>
                <a:cs typeface="Times New Roman" panose="02020603050405020304" pitchFamily="18" charset="0"/>
              </a:rPr>
              <a:t>наливают равное количество воды в ёмкости. Вместе с воспитателем делают отметку уровня. Одну банку закрывают плотно крышкой, другую оставляют открытой. Обе банки ставят на подоконник.</a:t>
            </a:r>
          </a:p>
          <a:p>
            <a:pPr marL="0" indent="0">
              <a:buNone/>
            </a:pPr>
            <a:r>
              <a:rPr lang="ru-RU" sz="1800" dirty="0">
                <a:latin typeface="Times New Roman" panose="02020603050405020304" pitchFamily="18" charset="0"/>
                <a:cs typeface="Times New Roman" panose="02020603050405020304" pitchFamily="18" charset="0"/>
              </a:rPr>
              <a:t>В течение недели наблюдают процесс испарения, делая отметки на стенках ёмкостей и фиксируя результаты в дневнике наблюдений. Обсуждают, изменилось ли количество воды (уровень воды стал ниже отметки), куда исчезла вода из открытой банки (частицы воды поднялись с поверхности в воздух). Когда ёмкость закрыта, испарение слабое (частицы воды не могут испариться из закрытого сосуда).</a:t>
            </a:r>
          </a:p>
          <a:p>
            <a:endParaRPr lang="ru-RU" dirty="0"/>
          </a:p>
        </p:txBody>
      </p:sp>
      <p:sp>
        <p:nvSpPr>
          <p:cNvPr id="4" name="Прямоугольник 3"/>
          <p:cNvSpPr/>
          <p:nvPr/>
        </p:nvSpPr>
        <p:spPr>
          <a:xfrm>
            <a:off x="1115616" y="260648"/>
            <a:ext cx="4531154" cy="1484784"/>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latin typeface="Times New Roman" panose="02020603050405020304" pitchFamily="18" charset="0"/>
                <a:cs typeface="Times New Roman" panose="02020603050405020304" pitchFamily="18" charset="0"/>
              </a:rPr>
              <a:t>Опыт «Куда делась вода?»</a:t>
            </a:r>
          </a:p>
          <a:p>
            <a:r>
              <a:rPr lang="ru-RU" b="1" dirty="0">
                <a:solidFill>
                  <a:schemeClr val="tx1"/>
                </a:solidFill>
                <a:latin typeface="Times New Roman" panose="02020603050405020304" pitchFamily="18" charset="0"/>
                <a:cs typeface="Times New Roman" panose="02020603050405020304" pitchFamily="18" charset="0"/>
              </a:rPr>
              <a:t>Цель</a:t>
            </a:r>
            <a:r>
              <a:rPr lang="ru-RU" dirty="0">
                <a:solidFill>
                  <a:schemeClr val="tx1"/>
                </a:solidFill>
                <a:latin typeface="Times New Roman" panose="02020603050405020304" pitchFamily="18" charset="0"/>
                <a:cs typeface="Times New Roman" panose="02020603050405020304" pitchFamily="18" charset="0"/>
              </a:rPr>
              <a:t>: выявить процесс испарения воды, зависимость скорости испарения от условий (открытая и закрытая поверхность воды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45857" y="1313384"/>
            <a:ext cx="4022866" cy="86409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Материал</a:t>
            </a:r>
            <a:r>
              <a:rPr lang="ru-RU" dirty="0">
                <a:solidFill>
                  <a:schemeClr val="tx1"/>
                </a:solidFill>
                <a:latin typeface="Times New Roman" panose="02020603050405020304" pitchFamily="18" charset="0"/>
                <a:cs typeface="Times New Roman" panose="02020603050405020304" pitchFamily="18" charset="0"/>
              </a:rPr>
              <a:t>: две мерные одинаковые ёмкости</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5130" name="Picture 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15816" y="4944141"/>
            <a:ext cx="3384376" cy="186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Прямая со стрелкой 16"/>
          <p:cNvCxnSpPr/>
          <p:nvPr/>
        </p:nvCxnSpPr>
        <p:spPr>
          <a:xfrm>
            <a:off x="7177270" y="5877272"/>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8642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2060848"/>
            <a:ext cx="8363272" cy="2952328"/>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pPr indent="0" algn="just">
              <a:lnSpc>
                <a:spcPct val="115000"/>
              </a:lnSpc>
              <a:spcAft>
                <a:spcPts val="0"/>
              </a:spcAft>
              <a:buNone/>
            </a:pPr>
            <a:r>
              <a:rPr lang="ru-RU" sz="4500" b="1" dirty="0" smtClean="0">
                <a:solidFill>
                  <a:srgbClr val="0D0D0D"/>
                </a:solidFill>
                <a:latin typeface="Times New Roman"/>
                <a:ea typeface="Times New Roman"/>
                <a:cs typeface="Times New Roman"/>
              </a:rPr>
              <a:t>Описание:</a:t>
            </a:r>
          </a:p>
          <a:p>
            <a:pPr indent="0" algn="just">
              <a:lnSpc>
                <a:spcPct val="115000"/>
              </a:lnSpc>
              <a:spcAft>
                <a:spcPts val="0"/>
              </a:spcAft>
              <a:buNone/>
            </a:pPr>
            <a:r>
              <a:rPr lang="ru-RU" sz="4500" dirty="0" smtClean="0">
                <a:solidFill>
                  <a:srgbClr val="0D0D0D"/>
                </a:solidFill>
                <a:latin typeface="Times New Roman"/>
                <a:ea typeface="Times New Roman"/>
                <a:cs typeface="Times New Roman"/>
              </a:rPr>
              <a:t>Налили </a:t>
            </a:r>
            <a:r>
              <a:rPr lang="ru-RU" sz="4500" dirty="0">
                <a:solidFill>
                  <a:srgbClr val="0D0D0D"/>
                </a:solidFill>
                <a:latin typeface="Times New Roman"/>
                <a:ea typeface="Times New Roman"/>
                <a:cs typeface="Times New Roman"/>
              </a:rPr>
              <a:t>водичку в тазик и забыли про неё. Через некоторое время водичка заскучала: «Вот сижу я тут и ничего не вижу, а вокруг, наверное, </a:t>
            </a:r>
            <a:r>
              <a:rPr lang="ru-RU" sz="4500" dirty="0" smtClean="0">
                <a:solidFill>
                  <a:srgbClr val="0D0D0D"/>
                </a:solidFill>
                <a:latin typeface="Times New Roman"/>
                <a:ea typeface="Times New Roman"/>
                <a:cs typeface="Times New Roman"/>
              </a:rPr>
              <a:t>столько интересного!»</a:t>
            </a:r>
            <a:r>
              <a:rPr lang="ru-RU" sz="4500" dirty="0">
                <a:solidFill>
                  <a:srgbClr val="0D0D0D"/>
                </a:solidFill>
                <a:latin typeface="Times New Roman"/>
                <a:ea typeface="Times New Roman"/>
                <a:cs typeface="Times New Roman"/>
              </a:rPr>
              <a:t/>
            </a:r>
            <a:br>
              <a:rPr lang="ru-RU" sz="4500" dirty="0">
                <a:solidFill>
                  <a:srgbClr val="0D0D0D"/>
                </a:solidFill>
                <a:latin typeface="Times New Roman"/>
                <a:ea typeface="Times New Roman"/>
                <a:cs typeface="Times New Roman"/>
              </a:rPr>
            </a:br>
            <a:r>
              <a:rPr lang="ru-RU" sz="4500" dirty="0">
                <a:solidFill>
                  <a:srgbClr val="0D0D0D"/>
                </a:solidFill>
                <a:latin typeface="Times New Roman"/>
                <a:ea typeface="Times New Roman"/>
                <a:cs typeface="Times New Roman"/>
              </a:rPr>
              <a:t>Возьмите поролоновую или другую впитывающую губку, резиновую грушу и пластмассовый шприц (без иглы). Налейте воду в небольшой тазик, приготовьте несколько пустых ёмкостей (чашек, мисок и т.п.). Попросите ребёнка опустить губку в воду и покажите, как нужно отжать её в чашку. Потом наберите воду резиновой грушей и перелейте её в другую ёмкостью. То же самое проделайте и со шприцом</a:t>
            </a:r>
            <a:r>
              <a:rPr lang="ru-RU" sz="4500" dirty="0" smtClean="0">
                <a:solidFill>
                  <a:srgbClr val="0D0D0D"/>
                </a:solidFill>
                <a:latin typeface="Times New Roman"/>
                <a:ea typeface="Times New Roman"/>
                <a:cs typeface="Times New Roman"/>
              </a:rPr>
              <a:t>.</a:t>
            </a:r>
            <a:endParaRPr lang="ru-RU" sz="4500" dirty="0">
              <a:ea typeface="Calibri"/>
              <a:cs typeface="Times New Roman"/>
            </a:endParaRPr>
          </a:p>
        </p:txBody>
      </p:sp>
      <p:sp>
        <p:nvSpPr>
          <p:cNvPr id="4" name="Прямоугольник 3"/>
          <p:cNvSpPr/>
          <p:nvPr/>
        </p:nvSpPr>
        <p:spPr>
          <a:xfrm>
            <a:off x="827584" y="188640"/>
            <a:ext cx="4608512" cy="1800200"/>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15000"/>
              </a:lnSpc>
              <a:spcAft>
                <a:spcPts val="0"/>
              </a:spcAft>
            </a:pPr>
            <a:r>
              <a:rPr lang="ru-RU" b="1" dirty="0">
                <a:solidFill>
                  <a:srgbClr val="000000"/>
                </a:solidFill>
                <a:latin typeface="Times New Roman"/>
                <a:ea typeface="Calibri"/>
                <a:cs typeface="Times New Roman"/>
              </a:rPr>
              <a:t>Опыт </a:t>
            </a:r>
            <a:r>
              <a:rPr lang="ru-RU" b="1" dirty="0" smtClean="0">
                <a:solidFill>
                  <a:srgbClr val="000000"/>
                </a:solidFill>
                <a:latin typeface="Times New Roman"/>
                <a:ea typeface="Calibri"/>
                <a:cs typeface="Times New Roman"/>
              </a:rPr>
              <a:t>«</a:t>
            </a:r>
            <a:r>
              <a:rPr lang="ru-RU" b="1" dirty="0" smtClean="0">
                <a:solidFill>
                  <a:srgbClr val="0D0D0D"/>
                </a:solidFill>
                <a:latin typeface="Times New Roman"/>
                <a:ea typeface="Times New Roman"/>
                <a:cs typeface="Times New Roman"/>
              </a:rPr>
              <a:t>Как </a:t>
            </a:r>
            <a:r>
              <a:rPr lang="ru-RU" b="1" dirty="0">
                <a:solidFill>
                  <a:srgbClr val="0D0D0D"/>
                </a:solidFill>
                <a:latin typeface="Times New Roman"/>
                <a:ea typeface="Times New Roman"/>
                <a:cs typeface="Times New Roman"/>
              </a:rPr>
              <a:t>вода гулять </a:t>
            </a:r>
            <a:r>
              <a:rPr lang="ru-RU" b="1" dirty="0" smtClean="0">
                <a:solidFill>
                  <a:srgbClr val="0D0D0D"/>
                </a:solidFill>
                <a:latin typeface="Times New Roman"/>
                <a:ea typeface="Times New Roman"/>
                <a:cs typeface="Times New Roman"/>
              </a:rPr>
              <a:t>отправилась»</a:t>
            </a:r>
            <a:endParaRPr lang="ru-RU" sz="1400" dirty="0">
              <a:ea typeface="Calibri"/>
              <a:cs typeface="Times New Roman"/>
            </a:endParaRPr>
          </a:p>
          <a:p>
            <a:pPr indent="450215" algn="just">
              <a:lnSpc>
                <a:spcPct val="115000"/>
              </a:lnSpc>
              <a:spcAft>
                <a:spcPts val="0"/>
              </a:spcAft>
            </a:pPr>
            <a:r>
              <a:rPr lang="ru-RU" b="1" dirty="0">
                <a:solidFill>
                  <a:srgbClr val="0D0D0D"/>
                </a:solidFill>
                <a:latin typeface="Times New Roman"/>
                <a:ea typeface="Times New Roman"/>
                <a:cs typeface="Times New Roman"/>
              </a:rPr>
              <a:t>Цель:</a:t>
            </a:r>
            <a:r>
              <a:rPr lang="ru-RU" dirty="0">
                <a:solidFill>
                  <a:srgbClr val="0D0D0D"/>
                </a:solidFill>
                <a:latin typeface="Times New Roman"/>
                <a:ea typeface="Times New Roman"/>
                <a:cs typeface="Times New Roman"/>
              </a:rPr>
              <a:t> дать представление о том, что воду можно собрать различными предметами – губкой, пипеткой, грушей, салфеткой</a:t>
            </a:r>
            <a:r>
              <a:rPr lang="ru-RU" dirty="0" smtClean="0">
                <a:solidFill>
                  <a:srgbClr val="0D0D0D"/>
                </a:solidFill>
                <a:latin typeface="Times New Roman"/>
                <a:ea typeface="Times New Roman"/>
                <a:cs typeface="Times New Roman"/>
              </a:rPr>
              <a:t>.</a:t>
            </a:r>
            <a:endParaRPr lang="ru-RU" sz="1400" dirty="0">
              <a:ea typeface="Calibri"/>
              <a:cs typeface="Times New Roman"/>
            </a:endParaRPr>
          </a:p>
        </p:txBody>
      </p:sp>
      <p:sp>
        <p:nvSpPr>
          <p:cNvPr id="5" name="Прямоугольник 4"/>
          <p:cNvSpPr/>
          <p:nvPr/>
        </p:nvSpPr>
        <p:spPr>
          <a:xfrm>
            <a:off x="3707904" y="1579682"/>
            <a:ext cx="5436096" cy="76919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D0D0D"/>
                </a:solidFill>
                <a:latin typeface="Times New Roman"/>
                <a:ea typeface="Times New Roman"/>
                <a:cs typeface="Times New Roman"/>
              </a:rPr>
              <a:t>Материал:</a:t>
            </a:r>
            <a:r>
              <a:rPr lang="ru-RU" dirty="0">
                <a:solidFill>
                  <a:srgbClr val="0D0D0D"/>
                </a:solidFill>
                <a:latin typeface="Times New Roman"/>
                <a:ea typeface="Times New Roman"/>
                <a:cs typeface="Times New Roman"/>
              </a:rPr>
              <a:t> поролоновая губка, пластмассовый шприц без иглы, резиновая груша, ванночка с водой</a:t>
            </a:r>
            <a:r>
              <a:rPr lang="ru-RU" dirty="0" smtClean="0">
                <a:solidFill>
                  <a:srgbClr val="0D0D0D"/>
                </a:solidFill>
                <a:latin typeface="Times New Roman"/>
                <a:ea typeface="Times New Roman"/>
                <a:cs typeface="Times New Roman"/>
              </a:rPr>
              <a:t>.</a:t>
            </a:r>
            <a:endParaRPr lang="ru-RU" sz="1400" dirty="0">
              <a:ea typeface="Calibri"/>
              <a:cs typeface="Times New Roman"/>
            </a:endParaRPr>
          </a:p>
        </p:txBody>
      </p:sp>
      <p:pic>
        <p:nvPicPr>
          <p:cNvPr id="2054"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07704" y="5004512"/>
            <a:ext cx="5544616" cy="179356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565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1556792"/>
            <a:ext cx="8229600" cy="4752527"/>
          </a:xfrm>
        </p:spPr>
        <p:style>
          <a:lnRef idx="1">
            <a:schemeClr val="accent5"/>
          </a:lnRef>
          <a:fillRef idx="2">
            <a:schemeClr val="accent5"/>
          </a:fillRef>
          <a:effectRef idx="1">
            <a:schemeClr val="accent5"/>
          </a:effectRef>
          <a:fontRef idx="minor">
            <a:schemeClr val="dk1"/>
          </a:fontRef>
        </p:style>
        <p:txBody>
          <a:bodyPr>
            <a:normAutofit/>
          </a:bodyPr>
          <a:lstStyle/>
          <a:p>
            <a:pPr indent="0" algn="just">
              <a:lnSpc>
                <a:spcPct val="115000"/>
              </a:lnSpc>
              <a:spcAft>
                <a:spcPts val="0"/>
              </a:spcAft>
              <a:buNone/>
            </a:pPr>
            <a:r>
              <a:rPr lang="ru-RU" sz="1800" dirty="0" smtClean="0">
                <a:solidFill>
                  <a:srgbClr val="0D0D0D"/>
                </a:solidFill>
                <a:latin typeface="Times New Roman"/>
                <a:ea typeface="Times New Roman"/>
                <a:cs typeface="Times New Roman"/>
              </a:rPr>
              <a:t>Описание:</a:t>
            </a:r>
          </a:p>
          <a:p>
            <a:pPr indent="0" algn="just">
              <a:lnSpc>
                <a:spcPct val="115000"/>
              </a:lnSpc>
              <a:spcAft>
                <a:spcPts val="0"/>
              </a:spcAft>
              <a:buNone/>
            </a:pPr>
            <a:r>
              <a:rPr lang="ru-RU" sz="1800" dirty="0" smtClean="0">
                <a:solidFill>
                  <a:srgbClr val="0D0D0D"/>
                </a:solidFill>
                <a:latin typeface="Times New Roman"/>
                <a:ea typeface="Times New Roman"/>
                <a:cs typeface="Times New Roman"/>
              </a:rPr>
              <a:t>У </a:t>
            </a:r>
            <a:r>
              <a:rPr lang="ru-RU" sz="1800" dirty="0">
                <a:solidFill>
                  <a:srgbClr val="0D0D0D"/>
                </a:solidFill>
                <a:latin typeface="Times New Roman"/>
                <a:ea typeface="Times New Roman"/>
                <a:cs typeface="Times New Roman"/>
              </a:rPr>
              <a:t>нас из пены на глазах</a:t>
            </a:r>
            <a:endParaRPr lang="ru-RU" sz="1800" dirty="0">
              <a:ea typeface="Calibri"/>
              <a:cs typeface="Times New Roman"/>
            </a:endParaRPr>
          </a:p>
          <a:p>
            <a:pPr indent="0" algn="just">
              <a:lnSpc>
                <a:spcPct val="115000"/>
              </a:lnSpc>
              <a:spcAft>
                <a:spcPts val="0"/>
              </a:spcAft>
              <a:buNone/>
            </a:pPr>
            <a:r>
              <a:rPr lang="ru-RU" sz="1800" dirty="0">
                <a:solidFill>
                  <a:srgbClr val="0D0D0D"/>
                </a:solidFill>
                <a:latin typeface="Times New Roman"/>
                <a:ea typeface="Times New Roman"/>
                <a:cs typeface="Times New Roman"/>
              </a:rPr>
              <a:t>Замок вырастит сейчас,</a:t>
            </a:r>
            <a:endParaRPr lang="ru-RU" sz="1800" dirty="0">
              <a:ea typeface="Calibri"/>
              <a:cs typeface="Times New Roman"/>
            </a:endParaRPr>
          </a:p>
          <a:p>
            <a:pPr indent="0" algn="just">
              <a:lnSpc>
                <a:spcPct val="115000"/>
              </a:lnSpc>
              <a:spcAft>
                <a:spcPts val="0"/>
              </a:spcAft>
              <a:buNone/>
            </a:pPr>
            <a:r>
              <a:rPr lang="ru-RU" sz="1800" dirty="0">
                <a:solidFill>
                  <a:srgbClr val="0D0D0D"/>
                </a:solidFill>
                <a:latin typeface="Times New Roman"/>
                <a:ea typeface="Times New Roman"/>
                <a:cs typeface="Times New Roman"/>
              </a:rPr>
              <a:t>Мы подуем с вами в трубочку</a:t>
            </a:r>
            <a:endParaRPr lang="ru-RU" sz="1800" dirty="0">
              <a:ea typeface="Calibri"/>
              <a:cs typeface="Times New Roman"/>
            </a:endParaRPr>
          </a:p>
          <a:p>
            <a:pPr indent="0" algn="just">
              <a:lnSpc>
                <a:spcPct val="115000"/>
              </a:lnSpc>
              <a:spcAft>
                <a:spcPts val="0"/>
              </a:spcAft>
              <a:buNone/>
            </a:pPr>
            <a:r>
              <a:rPr lang="ru-RU" sz="1800" dirty="0">
                <a:solidFill>
                  <a:srgbClr val="0D0D0D"/>
                </a:solidFill>
                <a:latin typeface="Times New Roman"/>
                <a:ea typeface="Times New Roman"/>
                <a:cs typeface="Times New Roman"/>
              </a:rPr>
              <a:t>Заиграет принц на дудочке. </a:t>
            </a:r>
            <a:endParaRPr lang="ru-RU" sz="1800" dirty="0" smtClean="0">
              <a:solidFill>
                <a:srgbClr val="0D0D0D"/>
              </a:solidFill>
              <a:latin typeface="Times New Roman"/>
              <a:ea typeface="Times New Roman"/>
              <a:cs typeface="Times New Roman"/>
            </a:endParaRPr>
          </a:p>
          <a:p>
            <a:pPr indent="0" algn="just">
              <a:lnSpc>
                <a:spcPct val="115000"/>
              </a:lnSpc>
              <a:spcAft>
                <a:spcPts val="0"/>
              </a:spcAft>
              <a:buNone/>
            </a:pPr>
            <a:endParaRPr lang="ru-RU" sz="1800" dirty="0">
              <a:ea typeface="Calibri"/>
              <a:cs typeface="Times New Roman"/>
            </a:endParaRPr>
          </a:p>
          <a:p>
            <a:pPr indent="0" algn="just">
              <a:lnSpc>
                <a:spcPct val="115000"/>
              </a:lnSpc>
              <a:spcAft>
                <a:spcPts val="0"/>
              </a:spcAft>
              <a:buNone/>
            </a:pPr>
            <a:r>
              <a:rPr lang="ru-RU" sz="1800" dirty="0">
                <a:solidFill>
                  <a:srgbClr val="0D0D0D"/>
                </a:solidFill>
                <a:latin typeface="Times New Roman"/>
                <a:ea typeface="Times New Roman"/>
                <a:cs typeface="Times New Roman"/>
              </a:rPr>
              <a:t>В небольшую ёмкость налейте немного средства для мытья посуды, добавьте воды и размешайте. Возьмите широкую коктейльную трубочку, опустите в миску и начинайте дуть. Одновременно с громким бульканьем на глазах у ребёнка вырастет облако переливающихся пузырей.</a:t>
            </a:r>
            <a:br>
              <a:rPr lang="ru-RU" sz="1800" dirty="0">
                <a:solidFill>
                  <a:srgbClr val="0D0D0D"/>
                </a:solidFill>
                <a:latin typeface="Times New Roman"/>
                <a:ea typeface="Times New Roman"/>
                <a:cs typeface="Times New Roman"/>
              </a:rPr>
            </a:br>
            <a:r>
              <a:rPr lang="ru-RU" sz="1800" dirty="0">
                <a:solidFill>
                  <a:srgbClr val="0D0D0D"/>
                </a:solidFill>
                <a:latin typeface="Times New Roman"/>
                <a:ea typeface="Times New Roman"/>
                <a:cs typeface="Times New Roman"/>
              </a:rPr>
              <a:t>Дайте ребёнку трубочку и предложите подуть сначала вместе с вами, затем самостоятельно. Поставьте внутрь пены пластмассовую или резиновую игрушку – это «принц, который живёт в пенном замке».</a:t>
            </a:r>
            <a:endParaRPr lang="ru-RU" sz="1800" dirty="0">
              <a:ea typeface="Calibri"/>
              <a:cs typeface="Times New Roman"/>
            </a:endParaRPr>
          </a:p>
          <a:p>
            <a:endParaRPr lang="ru-RU" sz="1800" dirty="0"/>
          </a:p>
        </p:txBody>
      </p:sp>
      <p:sp>
        <p:nvSpPr>
          <p:cNvPr id="4" name="Прямоугольник 3"/>
          <p:cNvSpPr/>
          <p:nvPr/>
        </p:nvSpPr>
        <p:spPr>
          <a:xfrm>
            <a:off x="1259632" y="0"/>
            <a:ext cx="4248472" cy="1556792"/>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15000"/>
              </a:lnSpc>
              <a:spcAft>
                <a:spcPts val="0"/>
              </a:spcAft>
            </a:pPr>
            <a:r>
              <a:rPr lang="ru-RU" b="1" dirty="0">
                <a:solidFill>
                  <a:srgbClr val="000000"/>
                </a:solidFill>
                <a:latin typeface="Times New Roman"/>
                <a:ea typeface="Calibri"/>
                <a:cs typeface="Times New Roman"/>
              </a:rPr>
              <a:t>Опыт </a:t>
            </a:r>
            <a:r>
              <a:rPr lang="ru-RU" b="1" dirty="0" smtClean="0">
                <a:solidFill>
                  <a:srgbClr val="000000"/>
                </a:solidFill>
                <a:latin typeface="Times New Roman"/>
                <a:ea typeface="Calibri"/>
                <a:cs typeface="Times New Roman"/>
              </a:rPr>
              <a:t>«</a:t>
            </a:r>
            <a:r>
              <a:rPr lang="ru-RU" b="1" dirty="0" smtClean="0">
                <a:solidFill>
                  <a:srgbClr val="0D0D0D"/>
                </a:solidFill>
                <a:latin typeface="Times New Roman"/>
                <a:ea typeface="Times New Roman"/>
                <a:cs typeface="Times New Roman"/>
              </a:rPr>
              <a:t>Мыльный замок»</a:t>
            </a:r>
            <a:endParaRPr lang="ru-RU" sz="1400" dirty="0">
              <a:ea typeface="Calibri"/>
              <a:cs typeface="Times New Roman"/>
            </a:endParaRPr>
          </a:p>
          <a:p>
            <a:pPr indent="450215" algn="just">
              <a:lnSpc>
                <a:spcPct val="115000"/>
              </a:lnSpc>
              <a:spcAft>
                <a:spcPts val="0"/>
              </a:spcAft>
            </a:pPr>
            <a:r>
              <a:rPr lang="ru-RU" b="1" dirty="0">
                <a:solidFill>
                  <a:srgbClr val="0D0D0D"/>
                </a:solidFill>
                <a:latin typeface="Times New Roman"/>
                <a:ea typeface="Times New Roman"/>
                <a:cs typeface="Times New Roman"/>
              </a:rPr>
              <a:t>Цель:</a:t>
            </a:r>
            <a:r>
              <a:rPr lang="ru-RU" dirty="0">
                <a:solidFill>
                  <a:srgbClr val="0D0D0D"/>
                </a:solidFill>
                <a:latin typeface="Times New Roman"/>
                <a:ea typeface="Times New Roman"/>
                <a:cs typeface="Times New Roman"/>
              </a:rPr>
              <a:t> познакомить с тем, что при попадании воздуха в каплю мыльной воды образуется пузырь, затем пена.</a:t>
            </a:r>
            <a:endParaRPr lang="ru-RU" sz="1400" dirty="0">
              <a:ea typeface="Calibri"/>
              <a:cs typeface="Times New Roman"/>
            </a:endParaRPr>
          </a:p>
          <a:p>
            <a:pPr algn="ctr"/>
            <a:endParaRPr lang="ru-RU" dirty="0"/>
          </a:p>
        </p:txBody>
      </p:sp>
      <p:sp>
        <p:nvSpPr>
          <p:cNvPr id="5" name="Прямоугольник 4"/>
          <p:cNvSpPr/>
          <p:nvPr/>
        </p:nvSpPr>
        <p:spPr>
          <a:xfrm>
            <a:off x="5076056" y="1124744"/>
            <a:ext cx="4094874" cy="86409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D0D0D"/>
                </a:solidFill>
                <a:latin typeface="Times New Roman"/>
                <a:ea typeface="Times New Roman"/>
                <a:cs typeface="Times New Roman"/>
              </a:rPr>
              <a:t>Материал:</a:t>
            </a:r>
            <a:r>
              <a:rPr lang="ru-RU" dirty="0">
                <a:solidFill>
                  <a:srgbClr val="0D0D0D"/>
                </a:solidFill>
                <a:latin typeface="Times New Roman"/>
                <a:ea typeface="Times New Roman"/>
                <a:cs typeface="Times New Roman"/>
              </a:rPr>
              <a:t> мелкая ёмкость с мыльной водой, соломинки, резиновая игрушка</a:t>
            </a:r>
            <a:r>
              <a:rPr lang="ru-RU" dirty="0" smtClean="0">
                <a:solidFill>
                  <a:srgbClr val="0D0D0D"/>
                </a:solidFill>
                <a:latin typeface="Times New Roman"/>
                <a:ea typeface="Times New Roman"/>
                <a:cs typeface="Times New Roman"/>
              </a:rPr>
              <a:t>.</a:t>
            </a:r>
            <a:endParaRPr lang="ru-RU" sz="1400" dirty="0">
              <a:ea typeface="Calibri"/>
              <a:cs typeface="Times New Roman"/>
            </a:endParaRPr>
          </a:p>
        </p:txBody>
      </p:sp>
      <p:pic>
        <p:nvPicPr>
          <p:cNvPr id="3080" name="Picture 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23928" y="1989986"/>
            <a:ext cx="475096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50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985</Words>
  <Application>Microsoft Office PowerPoint</Application>
  <PresentationFormat>Экран (4:3)</PresentationFormat>
  <Paragraphs>62</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Опыты с водой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Опыты с водой</dc:title>
  <dc:creator>Lenovo</dc:creator>
  <cp:lastModifiedBy>admin</cp:lastModifiedBy>
  <cp:revision>2</cp:revision>
  <dcterms:created xsi:type="dcterms:W3CDTF">2019-02-17T15:49:25Z</dcterms:created>
  <dcterms:modified xsi:type="dcterms:W3CDTF">2020-04-14T09:48:50Z</dcterms:modified>
</cp:coreProperties>
</file>