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1" r:id="rId1"/>
  </p:sldMasterIdLst>
  <p:notesMasterIdLst>
    <p:notesMasterId r:id="rId14"/>
  </p:notesMasterIdLst>
  <p:handoutMasterIdLst>
    <p:handoutMasterId r:id="rId15"/>
  </p:handoutMasterIdLst>
  <p:sldIdLst>
    <p:sldId id="326" r:id="rId2"/>
    <p:sldId id="333" r:id="rId3"/>
    <p:sldId id="361" r:id="rId4"/>
    <p:sldId id="399" r:id="rId5"/>
    <p:sldId id="404" r:id="rId6"/>
    <p:sldId id="393" r:id="rId7"/>
    <p:sldId id="367" r:id="rId8"/>
    <p:sldId id="366" r:id="rId9"/>
    <p:sldId id="395" r:id="rId10"/>
    <p:sldId id="403" r:id="rId11"/>
    <p:sldId id="382" r:id="rId12"/>
    <p:sldId id="374" r:id="rId13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4">
          <p15:clr>
            <a:srgbClr val="A4A3A4"/>
          </p15:clr>
        </p15:guide>
        <p15:guide id="2" pos="21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0066"/>
    <a:srgbClr val="FF0000"/>
    <a:srgbClr val="CC3300"/>
    <a:srgbClr val="EA2260"/>
    <a:srgbClr val="FF9966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8" autoAdjust="0"/>
    <p:restoredTop sz="83617" autoAdjust="0"/>
  </p:normalViewPr>
  <p:slideViewPr>
    <p:cSldViewPr>
      <p:cViewPr varScale="1">
        <p:scale>
          <a:sx n="56" d="100"/>
          <a:sy n="56" d="100"/>
        </p:scale>
        <p:origin x="13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136" y="-90"/>
      </p:cViewPr>
      <p:guideLst>
        <p:guide orient="horz" pos="3144"/>
        <p:guide pos="21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33A9B62-4034-4CED-99E9-C394D9C1D9B9}" type="datetimeFigureOut">
              <a:rPr lang="ru-RU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DFF8A412-E7D0-470B-9090-58E664846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51C2A8-A009-4229-A376-B46DE246FB70}" type="datetimeFigureOut">
              <a:rPr lang="ru-RU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49300"/>
            <a:ext cx="4984750" cy="3740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E556AF-8A1C-49C6-9A3A-6BE235A2B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9FA6F-1900-4EAE-8A8A-DF99A2BA24F2}" type="datetime1">
              <a:rPr lang="ru-RU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61EB1-A279-455F-9E51-CA822BB13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EF28C-1A14-48A6-9BEF-4BC63AF6192B}" type="datetime1">
              <a:rPr lang="ru-RU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8848F-DA23-4A58-9BB8-FDFB9B945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EBDA3-4C23-4A5E-9022-E4065673BDC0}" type="datetime1">
              <a:rPr lang="ru-RU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35D39-6751-4F60-9668-92F324186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CFCED-26D1-479C-813B-96712A9A5664}" type="datetime1">
              <a:rPr lang="ru-RU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BE824-C329-4023-8F30-F897DD73C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7ED9-D2E4-4CE7-AFDA-7EC466D31D51}" type="datetime1">
              <a:rPr lang="ru-RU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8E5D9-D677-49B2-98F4-1E808CFD5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AF30-A103-4A8E-9796-AFA1F3B07E36}" type="datetime1">
              <a:rPr lang="ru-RU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F1AC-294E-445F-9FA1-5E35B2392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1E4C3-949F-4234-8F83-CBA7C622996A}" type="datetime1">
              <a:rPr lang="ru-RU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9F2A4-6E79-46D7-B1A8-47DC7A97C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AE4EB-479B-4F39-954F-35B4AA9CD32F}" type="datetime1">
              <a:rPr lang="ru-RU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DDFB0-F71E-452A-A938-52FED123B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88EC9-0B1A-442C-A9A4-073621E43703}" type="datetime1">
              <a:rPr lang="ru-RU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2BFAF-F068-4F48-AA50-6F6FAC5DD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B368D-C28B-4629-B21C-1943F238AB6B}" type="datetime1">
              <a:rPr lang="ru-RU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746D-DDFD-4D31-95E7-3A637219D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55406-DB5E-41ED-BED6-CB229F12F5E8}" type="datetime1">
              <a:rPr lang="ru-RU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0D92-4D92-404A-9641-94DE9518D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92A4E9-B1D0-4C97-AB92-1FBB60D0A657}" type="datetime1">
              <a:rPr lang="ru-RU"/>
              <a:pPr>
                <a:defRPr/>
              </a:pPr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C06EE7-892F-41BC-9C8E-791F8013D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s://&#1089;&#1077;&#1079;&#1086;&#1085;&#1099;-&#1075;&#1086;&#1076;&#1072;.&#1088;&#1092;/sites/default/files/images/okruzhayushhij_mir/udmurtskiy_narod_4.jpg" TargetMode="Externa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072563" cy="4929198"/>
          </a:xfrm>
          <a:prstGeom prst="rect">
            <a:avLst/>
          </a:prstGeom>
          <a:gradFill flip="none" rotWithShape="1">
            <a:gsLst>
              <a:gs pos="0">
                <a:srgbClr val="33CCFF"/>
              </a:gs>
              <a:gs pos="37000">
                <a:schemeClr val="bg1">
                  <a:alpha val="11000"/>
                </a:schemeClr>
              </a:gs>
              <a:gs pos="100000">
                <a:srgbClr val="66FFFF"/>
              </a:gs>
            </a:gsLst>
            <a:lin ang="189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Рисунок 9" descr="priroda-reki-ozera-derevya-reka-1117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72032"/>
          </a:xfrm>
          <a:prstGeom prst="rect">
            <a:avLst/>
          </a:prstGeom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61"/>
            </a:avLst>
          </a:prstGeom>
          <a:solidFill>
            <a:srgbClr val="00B0F0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5" name="Picture 8" descr="C:\Documents and Settings\Администратор\Рабочий стол\Копия mari-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9FF"/>
              </a:clrFrom>
              <a:clrTo>
                <a:srgbClr val="FF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42875"/>
            <a:ext cx="967155" cy="100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Documents and Settings\Администратор\Рабочий стол\Копия mari-ornamen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070124" y="142875"/>
            <a:ext cx="967513" cy="1000109"/>
          </a:xfrm>
        </p:spPr>
      </p:pic>
      <p:pic>
        <p:nvPicPr>
          <p:cNvPr id="2057" name="Picture 8" descr="C:\Documents and Settings\Администратор\Рабочий стол\Копия mari-orna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5717460"/>
            <a:ext cx="1000101" cy="103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8" descr="C:\Documents and Settings\Администратор\Рабочий стол\Копия mari-orna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8660" y="5715016"/>
            <a:ext cx="1002464" cy="103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WordArt 5"/>
          <p:cNvSpPr>
            <a:spLocks noChangeArrowheads="1" noChangeShapeType="1" noTextEdit="1"/>
          </p:cNvSpPr>
          <p:nvPr/>
        </p:nvSpPr>
        <p:spPr bwMode="auto">
          <a:xfrm>
            <a:off x="1928794" y="428604"/>
            <a:ext cx="5429250" cy="9286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 Удмуртия 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14546" y="5000636"/>
            <a:ext cx="4929222" cy="1631216"/>
          </a:xfrm>
          <a:prstGeom prst="rect">
            <a:avLst/>
          </a:prstGeom>
          <a:gradFill>
            <a:gsLst>
              <a:gs pos="0">
                <a:srgbClr val="CCFFFF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6088" algn="just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Хватает   Волге   широты  и сини,</a:t>
            </a:r>
          </a:p>
          <a:p>
            <a:pPr marL="446088" algn="just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 с  Камою  она  еще  синей.</a:t>
            </a:r>
          </a:p>
          <a:p>
            <a:pPr marL="446088" algn="just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для  меня  бы   не  было   России</a:t>
            </a:r>
          </a:p>
          <a:p>
            <a:pPr marL="446088" algn="just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 маленькой  Удмуртии  моей.</a:t>
            </a:r>
          </a:p>
          <a:p>
            <a:pPr marL="446088" algn="just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Флор Васильев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9098-B22E-4CDF-A7C1-039F85D7583C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CCFFFF"/>
              </a:gs>
              <a:gs pos="37000">
                <a:schemeClr val="bg1">
                  <a:alpha val="11000"/>
                </a:schemeClr>
              </a:gs>
              <a:gs pos="100000">
                <a:srgbClr val="66FFFF"/>
              </a:gs>
            </a:gsLst>
            <a:lin ang="189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4" name="Picture 8" descr="C:\Documents and Settings\Администратор\Рабочий стол\Копия mari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63" y="6215063"/>
            <a:ext cx="500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61"/>
            </a:avLst>
          </a:prstGeom>
          <a:solidFill>
            <a:srgbClr val="00B0F0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176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43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429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286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4572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5692775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WordArt 5"/>
          <p:cNvSpPr>
            <a:spLocks noChangeArrowheads="1" noChangeShapeType="1" noTextEdit="1"/>
          </p:cNvSpPr>
          <p:nvPr/>
        </p:nvSpPr>
        <p:spPr bwMode="auto">
          <a:xfrm>
            <a:off x="1500188" y="285750"/>
            <a:ext cx="65722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 Удмуртские праздники и обычаи</a:t>
            </a:r>
          </a:p>
        </p:txBody>
      </p:sp>
      <p:pic>
        <p:nvPicPr>
          <p:cNvPr id="13" name="Picture 2" descr="https://kudamoscow.ru/uploads/2fb9d905c310ad181ab82e87495706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49" y="1385271"/>
            <a:ext cx="3607364" cy="240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94650" y="4011612"/>
            <a:ext cx="3645063" cy="738664"/>
          </a:xfrm>
          <a:prstGeom prst="rect">
            <a:avLst/>
          </a:prstGeom>
          <a:gradFill>
            <a:gsLst>
              <a:gs pos="0">
                <a:srgbClr val="CCFFFF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6088"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«Гербер – </a:t>
            </a:r>
          </a:p>
          <a:p>
            <a:pPr marL="446088"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почитания труда и любви к земле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7" name="Содержимое 4" descr="традиции удмуртского народа">
            <a:hlinkClick r:id="rId5"/>
          </p:cNvPr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64" y="1395261"/>
            <a:ext cx="4360194" cy="238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956454" y="4173707"/>
            <a:ext cx="3492896" cy="338554"/>
          </a:xfrm>
          <a:prstGeom prst="rect">
            <a:avLst/>
          </a:prstGeom>
          <a:gradFill>
            <a:gsLst>
              <a:gs pos="0">
                <a:srgbClr val="CCFFFF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6088"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Войдыр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D90E4A-A6A1-450E-ABFE-99B9360D1F81}"/>
              </a:ext>
            </a:extLst>
          </p:cNvPr>
          <p:cNvSpPr txBox="1"/>
          <p:nvPr/>
        </p:nvSpPr>
        <p:spPr>
          <a:xfrm>
            <a:off x="971574" y="5225296"/>
            <a:ext cx="728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Удмурты продолжают сохранять древние обычаи и праздники: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Войдыр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(масленица)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«Гербер»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(праздник почитания труда и любви к земле).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конечно же не один праздник не обходился без танцев, песен и игр.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и мы с вами поиграем в народную удмуртскую игру: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«Водяной 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)»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92835-03BB-485B-B5C3-4DC21AF0DA18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CCFFFF"/>
              </a:gs>
              <a:gs pos="37000">
                <a:schemeClr val="bg1">
                  <a:alpha val="11000"/>
                </a:schemeClr>
              </a:gs>
              <a:gs pos="100000">
                <a:srgbClr val="66FFFF"/>
              </a:gs>
            </a:gsLst>
            <a:lin ang="189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61"/>
            </a:avLst>
          </a:prstGeom>
          <a:solidFill>
            <a:srgbClr val="00B0F0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200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143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429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286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572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692775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WordArt 5"/>
          <p:cNvSpPr>
            <a:spLocks noChangeArrowheads="1" noChangeShapeType="1" noTextEdit="1"/>
          </p:cNvSpPr>
          <p:nvPr/>
        </p:nvSpPr>
        <p:spPr bwMode="auto">
          <a:xfrm>
            <a:off x="1500188" y="285750"/>
            <a:ext cx="65722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 Национальный  костюм удмуртов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1256467"/>
            <a:ext cx="3857652" cy="5047536"/>
          </a:xfrm>
          <a:prstGeom prst="rect">
            <a:avLst/>
          </a:prstGeom>
          <a:gradFill>
            <a:gsLst>
              <a:gs pos="0">
                <a:srgbClr val="CCFFFF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>
                <a:latin typeface="Calibri" pitchFamily="34" charset="0"/>
              </a:rPr>
              <a:t>             </a:t>
            </a:r>
          </a:p>
          <a:p>
            <a:pPr algn="just">
              <a:defRPr/>
            </a:pPr>
            <a:r>
              <a:rPr lang="ru-RU" sz="1600" b="1" dirty="0">
                <a:latin typeface="Calibri" pitchFamily="34" charset="0"/>
              </a:rPr>
              <a:t> </a:t>
            </a:r>
            <a:r>
              <a:rPr lang="ru-RU" sz="1600" dirty="0"/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Самое ценное в костюме – ручная работа: домашнего ткачества ткань, цветовая гамма, пестрый фартук, сочное ярко-бордовое платье.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Айшон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головной убор.</a:t>
            </a:r>
          </a:p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Нарядный платок из кашемира и налобная повязка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укотуг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из полосы позумента, нашитого на холст, – тоже ручной работы. </a:t>
            </a:r>
          </a:p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Главное украшение –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монисто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из серебряных монет и серьги из лепестков белого металла. </a:t>
            </a:r>
          </a:p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Мужской костюм состоит из пестрядинных штанов и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рубахи-косоворотки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подпоясанной тканым поясом, валяной шляпы, лаптей с онучами. </a:t>
            </a:r>
          </a:p>
        </p:txBody>
      </p:sp>
      <p:sp>
        <p:nvSpPr>
          <p:cNvPr id="8210" name="AutoShape 18" descr="https://multiurok.ru/img/291722/image_5b03138b6c9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8" descr="C:\Documents and Settings\Администратор\Рабочий стол\Копия mari-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0500" y="5868757"/>
            <a:ext cx="785818" cy="81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C:\Documents and Settings\Администратор\Рабочий стол\Копия mari-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2" y="1071546"/>
            <a:ext cx="785818" cy="81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Содержимое 4" descr="WhatsApp Image 2024-02-21 at 11.10.1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71344" y="1211564"/>
            <a:ext cx="3666782" cy="525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072563" cy="4929198"/>
          </a:xfrm>
          <a:prstGeom prst="rect">
            <a:avLst/>
          </a:prstGeom>
          <a:gradFill flip="none" rotWithShape="1">
            <a:gsLst>
              <a:gs pos="0">
                <a:srgbClr val="33CCFF"/>
              </a:gs>
              <a:gs pos="37000">
                <a:schemeClr val="bg1">
                  <a:alpha val="11000"/>
                </a:schemeClr>
              </a:gs>
              <a:gs pos="100000">
                <a:srgbClr val="66FFFF"/>
              </a:gs>
            </a:gsLst>
            <a:lin ang="189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3181B-3135-4F02-A2D1-3FC7E73D797B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61"/>
            </a:avLst>
          </a:prstGeom>
          <a:solidFill>
            <a:srgbClr val="00B0F0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83" name="Picture 8" descr="C:\Documents and Settings\Администратор\Рабочий стол\Копия mari-ornam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9FF"/>
              </a:clrFrom>
              <a:clrTo>
                <a:srgbClr val="FFF9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1104900" cy="1143000"/>
          </a:xfrm>
        </p:spPr>
      </p:pic>
      <p:pic>
        <p:nvPicPr>
          <p:cNvPr id="24584" name="Picture 8" descr="C:\Documents and Settings\Администратор\Рабочий стол\Копия mari-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9FF"/>
              </a:clrFrom>
              <a:clrTo>
                <a:srgbClr val="FF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9100" y="0"/>
            <a:ext cx="110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8" descr="C:\Documents and Settings\Администратор\Рабочий стол\Копия mari-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9FF"/>
              </a:clrFrom>
              <a:clrTo>
                <a:srgbClr val="FF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5000"/>
            <a:ext cx="110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8" descr="C:\Documents and Settings\Администратор\Рабочий стол\Копия mari-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9FF"/>
              </a:clrFrom>
              <a:clrTo>
                <a:srgbClr val="FF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9100" y="5715000"/>
            <a:ext cx="110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1143000" y="1428750"/>
            <a:ext cx="7286625" cy="3000375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24588" name="WordArt 5"/>
          <p:cNvSpPr>
            <a:spLocks noChangeArrowheads="1" noChangeShapeType="1" noTextEdit="1"/>
          </p:cNvSpPr>
          <p:nvPr/>
        </p:nvSpPr>
        <p:spPr bwMode="auto">
          <a:xfrm>
            <a:off x="1500188" y="2000250"/>
            <a:ext cx="6500812" cy="1357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 Добро пожаловать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В Удмуртию!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3DEB4-D31C-4126-93D3-4353FF1B18A6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CCFFFF"/>
              </a:gs>
              <a:gs pos="37000">
                <a:schemeClr val="bg1">
                  <a:alpha val="11000"/>
                </a:schemeClr>
              </a:gs>
              <a:gs pos="100000">
                <a:srgbClr val="66FFFF"/>
              </a:gs>
            </a:gsLst>
            <a:lin ang="189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8" name="Picture 8" descr="C:\Documents and Settings\Администратор\Рабочий стол\Копия mari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63" y="6215063"/>
            <a:ext cx="500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61"/>
            </a:avLst>
          </a:prstGeom>
          <a:solidFill>
            <a:srgbClr val="00B0F0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80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43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429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286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4572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5692775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WordArt 5"/>
          <p:cNvSpPr>
            <a:spLocks noChangeArrowheads="1" noChangeShapeType="1" noTextEdit="1"/>
          </p:cNvSpPr>
          <p:nvPr/>
        </p:nvSpPr>
        <p:spPr bwMode="auto">
          <a:xfrm>
            <a:off x="1357290" y="285728"/>
            <a:ext cx="657228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 Удмуртия – Республика России</a:t>
            </a:r>
          </a:p>
        </p:txBody>
      </p:sp>
      <p:pic>
        <p:nvPicPr>
          <p:cNvPr id="17" name="Рисунок 16" descr="m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124744"/>
            <a:ext cx="7013914" cy="3857652"/>
          </a:xfrm>
          <a:prstGeom prst="rect">
            <a:avLst/>
          </a:prstGeom>
        </p:spPr>
      </p:pic>
      <p:pic>
        <p:nvPicPr>
          <p:cNvPr id="3086" name="Picture 7" descr="udmurti_map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15008" y="1785926"/>
            <a:ext cx="3094855" cy="4679727"/>
          </a:xfr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14348" y="5286388"/>
            <a:ext cx="4929222" cy="1323439"/>
          </a:xfrm>
          <a:prstGeom prst="rect">
            <a:avLst/>
          </a:prstGeom>
          <a:gradFill>
            <a:gsLst>
              <a:gs pos="0">
                <a:srgbClr val="CCFFFF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6088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Граничит на западе и севере с Кировской областью, на востоке — с Пермским краем, на юге — с Башкортостаном и Татарстаном.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2815E-240B-49A9-B6B3-F598290B1BFF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CCFFFF"/>
              </a:gs>
              <a:gs pos="37000">
                <a:schemeClr val="bg1">
                  <a:alpha val="11000"/>
                </a:schemeClr>
              </a:gs>
              <a:gs pos="100000">
                <a:srgbClr val="66FFFF"/>
              </a:gs>
            </a:gsLst>
            <a:lin ang="189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2" name="Picture 8" descr="C:\Documents and Settings\Администратор\Рабочий стол\Копия mari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63" y="6215063"/>
            <a:ext cx="500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61"/>
            </a:avLst>
          </a:prstGeom>
          <a:solidFill>
            <a:srgbClr val="00B0F0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9224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43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429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286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4572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5692775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WordArt 5"/>
          <p:cNvSpPr>
            <a:spLocks noChangeArrowheads="1" noChangeShapeType="1" noTextEdit="1"/>
          </p:cNvSpPr>
          <p:nvPr/>
        </p:nvSpPr>
        <p:spPr bwMode="auto">
          <a:xfrm>
            <a:off x="1500188" y="285750"/>
            <a:ext cx="65722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 Столица Удмуртии – город Ижевск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714375" y="4941094"/>
            <a:ext cx="8072438" cy="1554272"/>
          </a:xfrm>
          <a:prstGeom prst="rect">
            <a:avLst/>
          </a:prstGeom>
          <a:gradFill>
            <a:gsLst>
              <a:gs pos="0">
                <a:srgbClr val="CCFFFF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b="1" dirty="0">
                <a:latin typeface="Calibri" pitchFamily="34" charset="0"/>
              </a:rPr>
              <a:t>       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Ижевск — столица Удмуртской Республики. Крупный экономический и культурный центр региона, известный в стране и мире своими оборонной, машиностроительной и металлургической промышленностью.</a:t>
            </a:r>
          </a:p>
          <a:p>
            <a:pPr algn="just">
              <a:defRPr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Город расположен на реке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Иж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40 км от её впадения в Каму.</a:t>
            </a:r>
          </a:p>
        </p:txBody>
      </p:sp>
      <p:pic>
        <p:nvPicPr>
          <p:cNvPr id="9232" name="Picture 13" descr="711px-Orthodox_Church,_Izhevs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142984"/>
            <a:ext cx="4429156" cy="373833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9233" name="Picture 14" descr="Svyato_Mihailovsky_Cathedral_Izhevsk_Russia_Richard_Bart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142984"/>
            <a:ext cx="3000396" cy="373461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3DEB4-D31C-4126-93D3-4353FF1B18A6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CCFFFF"/>
              </a:gs>
              <a:gs pos="37000">
                <a:schemeClr val="bg1">
                  <a:alpha val="11000"/>
                </a:schemeClr>
              </a:gs>
              <a:gs pos="100000">
                <a:srgbClr val="66FFFF"/>
              </a:gs>
            </a:gsLst>
            <a:lin ang="189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61"/>
            </a:avLst>
          </a:prstGeom>
          <a:solidFill>
            <a:srgbClr val="00B0F0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80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143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429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286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572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692775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img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9975" y="1"/>
            <a:ext cx="632932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CABF43-554C-4B75-B536-29D97E9E2F52}"/>
              </a:ext>
            </a:extLst>
          </p:cNvPr>
          <p:cNvSpPr txBox="1"/>
          <p:nvPr/>
        </p:nvSpPr>
        <p:spPr>
          <a:xfrm>
            <a:off x="3203848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016D23-2BF3-4DD1-B557-2E33993F40E4}"/>
              </a:ext>
            </a:extLst>
          </p:cNvPr>
          <p:cNvSpPr txBox="1"/>
          <p:nvPr/>
        </p:nvSpPr>
        <p:spPr>
          <a:xfrm>
            <a:off x="6150950" y="1230015"/>
            <a:ext cx="285017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узор в середине флага?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это похоже? (ответы детей) Как и все флаги, удмуртский флаг имеет свое значение. Черный цвет это символ земли и стабильности, красный цвет - солнца и символ жизни, белый – символ космоса и чистоты нравственных устоев. Восьмиконечный знак является оберегом (оберегает человека от несчастий).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Удмуртский герб немного похож на флаг, в чём вы видите сходство? Герб круглый и представляет собой щит, на котором изображен лебедь. Значение цветов вы уже знаете, а вот лебедь (человек-лебедь) является символом возрождения, мудрости, мужества и совершенства.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9098-B22E-4CDF-A7C1-039F85D7583C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CCFFFF"/>
              </a:gs>
              <a:gs pos="37000">
                <a:schemeClr val="bg1">
                  <a:alpha val="11000"/>
                </a:schemeClr>
              </a:gs>
              <a:gs pos="100000">
                <a:srgbClr val="66FFFF"/>
              </a:gs>
            </a:gsLst>
            <a:lin ang="189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4" name="Picture 8" descr="C:\Documents and Settings\Администратор\Рабочий стол\Копия mari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63" y="6215063"/>
            <a:ext cx="500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61"/>
            </a:avLst>
          </a:prstGeom>
          <a:solidFill>
            <a:srgbClr val="00B0F0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176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43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429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286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4572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5692775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WordArt 5"/>
          <p:cNvSpPr>
            <a:spLocks noChangeArrowheads="1" noChangeShapeType="1" noTextEdit="1"/>
          </p:cNvSpPr>
          <p:nvPr/>
        </p:nvSpPr>
        <p:spPr bwMode="auto">
          <a:xfrm>
            <a:off x="1500188" y="285750"/>
            <a:ext cx="65722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 Жилище удмуртов, дом удмуртской семьи</a:t>
            </a:r>
          </a:p>
        </p:txBody>
      </p:sp>
      <p:pic>
        <p:nvPicPr>
          <p:cNvPr id="14" name="Рисунок 13" descr="p02_10.jpg"/>
          <p:cNvPicPr>
            <a:picLocks noChangeAspect="1"/>
          </p:cNvPicPr>
          <p:nvPr/>
        </p:nvPicPr>
        <p:blipFill rotWithShape="1">
          <a:blip r:embed="rId4" cstate="print"/>
          <a:srcRect r="15288" b="16072"/>
          <a:stretch/>
        </p:blipFill>
        <p:spPr>
          <a:xfrm>
            <a:off x="676722" y="1122752"/>
            <a:ext cx="3575239" cy="227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imgB.jpeg"/>
          <p:cNvPicPr>
            <a:picLocks noChangeAspect="1"/>
          </p:cNvPicPr>
          <p:nvPr/>
        </p:nvPicPr>
        <p:blipFill rotWithShape="1">
          <a:blip r:embed="rId5" cstate="print"/>
          <a:srcRect t="12048"/>
          <a:stretch/>
        </p:blipFill>
        <p:spPr>
          <a:xfrm>
            <a:off x="4887437" y="1094416"/>
            <a:ext cx="3434059" cy="226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4.JPG"/>
          <p:cNvPicPr>
            <a:picLocks noChangeAspect="1"/>
          </p:cNvPicPr>
          <p:nvPr/>
        </p:nvPicPr>
        <p:blipFill>
          <a:blip r:embed="rId6" cstate="print"/>
          <a:srcRect l="8989"/>
          <a:stretch>
            <a:fillRect/>
          </a:stretch>
        </p:blipFill>
        <p:spPr>
          <a:xfrm>
            <a:off x="692942" y="3741256"/>
            <a:ext cx="3578025" cy="2615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6D3F20-5C3A-4835-A2F8-BFF79937F6BD}"/>
              </a:ext>
            </a:extLst>
          </p:cNvPr>
          <p:cNvSpPr txBox="1"/>
          <p:nvPr/>
        </p:nvSpPr>
        <p:spPr>
          <a:xfrm>
            <a:off x="4364283" y="3573579"/>
            <a:ext cx="45606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приглашаю вас в дом удмуртской семьи. Удмурты жили небольшими поселениями. Жилища чаще всего строили из дерева, иногда полностью из глины или плетней, обмазанных глиной. Обычно дом состоял из трех помещений – сеней и двух комнат. Жилище украшалось ткаными вышитыми полотенцами и занавесками, на пол стелились паласы и тканые дорожки. Вокруг дома строились навесы для хранения подвод и телег, погреба, сараи, хлев и баня.   Большую часть избы занимала печь. Она была большой, потому что нужно было согревать избу в холодные зимние морозы, греться на печи, сушить одежду и, конечно же, готовить вкусную еду.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483BB-7565-49B3-ABC8-8DDD5CD4FB87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CCFFFF"/>
              </a:gs>
              <a:gs pos="37000">
                <a:schemeClr val="bg1">
                  <a:alpha val="11000"/>
                </a:schemeClr>
              </a:gs>
              <a:gs pos="100000">
                <a:srgbClr val="66FFFF"/>
              </a:gs>
            </a:gsLst>
            <a:lin ang="189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42" name="Picture 8" descr="C:\Documents and Settings\Администратор\Рабочий стол\Копия mari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63" y="6215063"/>
            <a:ext cx="500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одержимое 26"/>
          <p:cNvSpPr>
            <a:spLocks noGrp="1"/>
          </p:cNvSpPr>
          <p:nvPr>
            <p:ph idx="1"/>
          </p:nvPr>
        </p:nvSpPr>
        <p:spPr>
          <a:xfrm>
            <a:off x="587631" y="1428732"/>
            <a:ext cx="3643313" cy="4786331"/>
          </a:xfrm>
          <a:gradFill>
            <a:gsLst>
              <a:gs pos="0">
                <a:srgbClr val="CCFFFF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rgbClr val="00B0F0"/>
            </a:solidFill>
          </a:ln>
        </p:spPr>
        <p:txBody>
          <a:bodyPr/>
          <a:lstStyle/>
          <a:p>
            <a:pPr marL="3175" indent="17780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Перепечи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удмуртской пиццей, потому что их начинка может быть любой. </a:t>
            </a:r>
          </a:p>
          <a:p>
            <a:pPr marL="3175" indent="358775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Перепечи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считаются праздничным блюдом, подают на стол в горячем виде.</a:t>
            </a:r>
          </a:p>
          <a:p>
            <a:pPr marL="3175" indent="358775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Готовятся они в печи, отсюда и название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перепечи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перед печкой.</a:t>
            </a: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61"/>
            </a:avLst>
          </a:prstGeom>
          <a:solidFill>
            <a:srgbClr val="00B0F0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345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43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429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286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4572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5692775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WordArt 5"/>
          <p:cNvSpPr>
            <a:spLocks noChangeArrowheads="1" noChangeShapeType="1" noTextEdit="1"/>
          </p:cNvSpPr>
          <p:nvPr/>
        </p:nvSpPr>
        <p:spPr bwMode="auto">
          <a:xfrm>
            <a:off x="1714500" y="357188"/>
            <a:ext cx="6357938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Блюда Удмуртской кухни -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перепечи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:</a:t>
            </a:r>
          </a:p>
        </p:txBody>
      </p:sp>
      <p:pic>
        <p:nvPicPr>
          <p:cNvPr id="14352" name="Picture 1" descr="C:\Documents and Settings\Администратор\Рабочий стол\Удмуртия\0_6b721_32dc6635_XL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6409787" y="3083254"/>
            <a:ext cx="2541270" cy="1905953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4353" name="Picture 2" descr="C:\Documents and Settings\Администратор\Рабочий стол\Удмуртия\1007610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4438488" y="4741615"/>
            <a:ext cx="3072694" cy="190232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1C14AD2F-5807-4161-A763-A957FDF7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88" y="1248904"/>
            <a:ext cx="3072694" cy="205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5030D-CB05-4619-8CE9-30D5A4F09E0B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CCFFFF"/>
              </a:gs>
              <a:gs pos="37000">
                <a:schemeClr val="bg1">
                  <a:alpha val="11000"/>
                </a:schemeClr>
              </a:gs>
              <a:gs pos="100000">
                <a:srgbClr val="66FFFF"/>
              </a:gs>
            </a:gsLst>
            <a:lin ang="189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6" name="Picture 8" descr="C:\Documents and Settings\Администратор\Рабочий стол\Копия mari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63" y="6215063"/>
            <a:ext cx="500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одержимое 26"/>
          <p:cNvSpPr>
            <a:spLocks noGrp="1"/>
          </p:cNvSpPr>
          <p:nvPr>
            <p:ph idx="1"/>
          </p:nvPr>
        </p:nvSpPr>
        <p:spPr>
          <a:xfrm>
            <a:off x="1043608" y="1690687"/>
            <a:ext cx="3286125" cy="4143375"/>
          </a:xfrm>
          <a:gradFill>
            <a:gsLst>
              <a:gs pos="0">
                <a:srgbClr val="CCFFFF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rgbClr val="00B0F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dirty="0">
                <a:latin typeface="Monotype Corsiva" pitchFamily="66" charset="0"/>
              </a:rPr>
              <a:t>       </a:t>
            </a:r>
          </a:p>
          <a:p>
            <a:pPr marL="3175" indent="284163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пекут в деревне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по всей округе запахи стряпни! </a:t>
            </a:r>
          </a:p>
          <a:p>
            <a:pPr marL="3175" indent="284163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 доме остаются ночевать гости на утро им обязательно предложат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табани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175" indent="284163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 их в печи.       Подают на стол с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зыретом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(молочный кисель с яйцом).</a:t>
            </a: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61"/>
            </a:avLst>
          </a:prstGeom>
          <a:solidFill>
            <a:srgbClr val="00B0F0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5369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43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429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286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4572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5692775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WordArt 5"/>
          <p:cNvSpPr>
            <a:spLocks noChangeArrowheads="1" noChangeShapeType="1" noTextEdit="1"/>
          </p:cNvSpPr>
          <p:nvPr/>
        </p:nvSpPr>
        <p:spPr bwMode="auto">
          <a:xfrm>
            <a:off x="1714500" y="357188"/>
            <a:ext cx="6357938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Блюда Удмуртской кухни - табани:</a:t>
            </a:r>
          </a:p>
        </p:txBody>
      </p:sp>
      <p:pic>
        <p:nvPicPr>
          <p:cNvPr id="15376" name="Picture 1" descr="C:\Documents and Settings\Администратор\Рабочий стол\Удмуртия\DSC000291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5357813" y="1357313"/>
            <a:ext cx="3211512" cy="24288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5377" name="Picture 2" descr="C:\Documents and Settings\Администратор\Рабочий стол\Удмуртия\1297086760_zag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5286375" y="4143375"/>
            <a:ext cx="3322638" cy="2214563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A824-F15C-44A9-A740-E0856AE9AD1B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CCFFFF"/>
              </a:gs>
              <a:gs pos="37000">
                <a:schemeClr val="bg1">
                  <a:alpha val="11000"/>
                </a:schemeClr>
              </a:gs>
              <a:gs pos="100000">
                <a:srgbClr val="66FFFF"/>
              </a:gs>
            </a:gsLst>
            <a:lin ang="189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18" name="Picture 8" descr="C:\Documents and Settings\Администратор\Рабочий стол\Копия mari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63" y="6215063"/>
            <a:ext cx="500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61"/>
            </a:avLst>
          </a:prstGeom>
          <a:solidFill>
            <a:srgbClr val="00B0F0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320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43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429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286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4572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5692775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WordArt 5"/>
          <p:cNvSpPr>
            <a:spLocks noChangeArrowheads="1" noChangeShapeType="1" noTextEdit="1"/>
          </p:cNvSpPr>
          <p:nvPr/>
        </p:nvSpPr>
        <p:spPr bwMode="auto">
          <a:xfrm>
            <a:off x="1714500" y="357188"/>
            <a:ext cx="6357938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Блюда Удмуртской кухни - пельмени:</a:t>
            </a:r>
          </a:p>
        </p:txBody>
      </p:sp>
      <p:pic>
        <p:nvPicPr>
          <p:cNvPr id="13327" name="Picture 3" descr="C:\Documents and Settings\Администратор\Рабочий стол\Удмуртия\74366058_pelm_gl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19725" y="1287796"/>
            <a:ext cx="3081338" cy="2066925"/>
          </a:xfrm>
          <a:noFill/>
          <a:ln w="28575">
            <a:solidFill>
              <a:srgbClr val="00B0F0"/>
            </a:solidFill>
          </a:ln>
        </p:spPr>
      </p:pic>
      <p:pic>
        <p:nvPicPr>
          <p:cNvPr id="13328" name="Picture 4" descr="C:\Documents and Settings\Администратор\Рабочий стол\Удмуртия\8653972picI452469I17I335x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5814" y="3281379"/>
            <a:ext cx="2201863" cy="3286125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9" name="Содержимое 26"/>
          <p:cNvSpPr txBox="1">
            <a:spLocks/>
          </p:cNvSpPr>
          <p:nvPr/>
        </p:nvSpPr>
        <p:spPr bwMode="auto">
          <a:xfrm>
            <a:off x="1071563" y="1357313"/>
            <a:ext cx="314325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dirty="0"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5786" y="1357298"/>
            <a:ext cx="4143404" cy="5016758"/>
          </a:xfrm>
          <a:prstGeom prst="rect">
            <a:avLst/>
          </a:prstGeom>
          <a:gradFill>
            <a:gsLst>
              <a:gs pos="0">
                <a:srgbClr val="CCFFFF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в X веке на территории современной Удмуртии были впервые приготовлены и обрели популярность пельмени. Русское слово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«пельмень»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от удмуртского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пельнянь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что означает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«хлебное ушко». </a:t>
            </a:r>
          </a:p>
          <a:p>
            <a:pPr algn="just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Ижевске есть единственный в мире памятник пельменю. Скульптурная композиция представляет собой метровый в диаметре пельмень, насаженный на 3-метровую вилку. Памятник напоминает всем о родине всемирно известного блюда.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9098-B22E-4CDF-A7C1-039F85D7583C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CCFFFF"/>
              </a:gs>
              <a:gs pos="37000">
                <a:schemeClr val="bg1">
                  <a:alpha val="11000"/>
                </a:schemeClr>
              </a:gs>
              <a:gs pos="100000">
                <a:srgbClr val="66FFFF"/>
              </a:gs>
            </a:gsLst>
            <a:lin ang="189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4" name="Picture 8" descr="C:\Documents and Settings\Администратор\Рабочий стол\Копия mari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63" y="6215063"/>
            <a:ext cx="500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61"/>
            </a:avLst>
          </a:prstGeom>
          <a:solidFill>
            <a:srgbClr val="00B0F0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176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43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429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286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4572000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2" descr="http://ornamentov.net/images/stories/virtuemart/product/udmurtsky_ornament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5692775"/>
            <a:ext cx="3571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WordArt 5"/>
          <p:cNvSpPr>
            <a:spLocks noChangeArrowheads="1" noChangeShapeType="1" noTextEdit="1"/>
          </p:cNvSpPr>
          <p:nvPr/>
        </p:nvSpPr>
        <p:spPr bwMode="auto">
          <a:xfrm>
            <a:off x="1500188" y="285750"/>
            <a:ext cx="65722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Воршуд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 – дух – покровитель рода и семьи у удмуртов</a:t>
            </a:r>
          </a:p>
        </p:txBody>
      </p:sp>
      <p:pic>
        <p:nvPicPr>
          <p:cNvPr id="14" name="Содержимое 3" descr="slide-1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rcRect l="18841" t="13379" r="21920" b="12024"/>
          <a:stretch>
            <a:fillRect/>
          </a:stretch>
        </p:blipFill>
        <p:spPr>
          <a:xfrm>
            <a:off x="2157353" y="1092138"/>
            <a:ext cx="5179033" cy="39439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04DA18-F8B3-4A86-9B76-2632C8E6FDD9}"/>
              </a:ext>
            </a:extLst>
          </p:cNvPr>
          <p:cNvSpPr txBox="1"/>
          <p:nvPr/>
        </p:nvSpPr>
        <p:spPr>
          <a:xfrm>
            <a:off x="1528192" y="5056642"/>
            <a:ext cx="6941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народ удмурты имеет и свои обычаи и они отражаются не только в национальной одежде, быте народа, удмурты верили, что у каждой семьи есть свой дух покровитель 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воршуд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Моления в его честь совершались в особой постройке 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куале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Там же хранилась семейная святыня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лубяной короб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разными магическими предметами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(серебряные монеты, беличий хвостик, крылышки рябчика, перья тетерева, кусочек хлеба, веточки).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4515</TotalTime>
  <Words>787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Bookman Old Style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Качилова</dc:creator>
  <cp:keywords>Удмуртия</cp:keywords>
  <cp:lastModifiedBy>Елена</cp:lastModifiedBy>
  <cp:revision>350</cp:revision>
  <dcterms:created xsi:type="dcterms:W3CDTF">2011-06-28T17:05:06Z</dcterms:created>
  <dcterms:modified xsi:type="dcterms:W3CDTF">2024-09-26T16:30:14Z</dcterms:modified>
</cp:coreProperties>
</file>