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309" r:id="rId3"/>
    <p:sldId id="308" r:id="rId4"/>
    <p:sldId id="307" r:id="rId5"/>
    <p:sldId id="302" r:id="rId6"/>
    <p:sldId id="276" r:id="rId7"/>
    <p:sldId id="303" r:id="rId8"/>
    <p:sldId id="304" r:id="rId9"/>
    <p:sldId id="301" r:id="rId10"/>
    <p:sldId id="305" r:id="rId11"/>
    <p:sldId id="306" r:id="rId12"/>
    <p:sldId id="310" r:id="rId13"/>
    <p:sldId id="278" r:id="rId14"/>
    <p:sldId id="299" r:id="rId15"/>
    <p:sldId id="29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28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725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61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232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3367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22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1878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6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5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45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21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04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15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25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36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64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5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>
                <a:lumMod val="95000"/>
                <a:lumOff val="5000"/>
              </a:schemeClr>
            </a:gs>
            <a:gs pos="77500">
              <a:schemeClr val="accent4">
                <a:lumMod val="60000"/>
                <a:lumOff val="40000"/>
              </a:schemeClr>
            </a:gs>
            <a:gs pos="72000">
              <a:schemeClr val="tx2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1D1F44-B0B5-48D2-A563-44E04141EA1F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F30FBF-6C44-4D36-A97A-A3962C866E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659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8992" y="2630905"/>
            <a:ext cx="4227095" cy="42270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2880" y="1"/>
            <a:ext cx="973328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МБДОУ- детского сада «Детство» детский сад № 318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Познавательный проект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«Русские богатыри в искусстве»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00721" y="4328160"/>
            <a:ext cx="37693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 воспитанниками   и педагогами филиала МБДОУ-детского сада «Детство» детского сада № 318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 : </a:t>
            </a:r>
          </a:p>
          <a:p>
            <a:pPr algn="just"/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ариса Викторовна</a:t>
            </a:r>
          </a:p>
          <a:p>
            <a:pPr algn="just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Кондрашина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Лариса Викторовна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лариса\БОГАТЫРИ 23\ПРОЕКТ богатырская сила  2\Новая папка223 января богатыри\фото заставка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3" t="12363" r="7078" b="-1"/>
          <a:stretch/>
        </p:blipFill>
        <p:spPr bwMode="auto">
          <a:xfrm>
            <a:off x="3468103" y="1946384"/>
            <a:ext cx="4800600" cy="3443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2097" y="4981903"/>
            <a:ext cx="370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        ДОБРЫ   МОЛОДЦЫ 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554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047" y="252248"/>
            <a:ext cx="7882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Богатырская тема в зодчестве    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01" y="2383336"/>
            <a:ext cx="4227095" cy="4227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8312" y="925923"/>
            <a:ext cx="968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русских богатырях знают все с малых лет. Былины и сказания о них являются неотъемлемой частью нашей культуры. В разных уголках России им возводят памятники. 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Памятники богатырям в разных городах России и Украины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28" t="16622" r="29982"/>
          <a:stretch/>
        </p:blipFill>
        <p:spPr bwMode="auto">
          <a:xfrm>
            <a:off x="3176660" y="1720693"/>
            <a:ext cx="2035867" cy="2838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Памятники богатырям в разных городах России и Украины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t="5144" r="22711" b="23250"/>
          <a:stretch/>
        </p:blipFill>
        <p:spPr bwMode="auto">
          <a:xfrm>
            <a:off x="6427849" y="1769825"/>
            <a:ext cx="2847975" cy="2838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extBox 8"/>
          <p:cNvSpPr txBox="1"/>
          <p:nvPr/>
        </p:nvSpPr>
        <p:spPr>
          <a:xfrm rot="10800000" flipV="1">
            <a:off x="6142382" y="4608592"/>
            <a:ext cx="4353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известному богатырю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Евпатию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Коловрату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установлен в центре Рязани на Почтовой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площади. Скульптор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Олег Седов.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1677" y="4608592"/>
            <a:ext cx="2733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Илье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Муромцу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Муроме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скульптор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В.М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Клыков. </a:t>
            </a:r>
          </a:p>
        </p:txBody>
      </p:sp>
    </p:spTree>
    <p:extLst>
      <p:ext uri="{BB962C8B-B14F-4D97-AF65-F5344CB8AC3E}">
        <p14:creationId xmlns:p14="http://schemas.microsoft.com/office/powerpoint/2010/main" xmlns="" val="5153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047" y="252248"/>
            <a:ext cx="7882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Богатырская тема в зодчестве    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30905"/>
            <a:ext cx="4227095" cy="4227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925923"/>
            <a:ext cx="919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проекта воспитанники узнали , что в нашем городе есть памятник Илье Муромцу .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 Владимир Бондарев.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9791" y="4653879"/>
            <a:ext cx="8478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Постамент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в Таганском парке на центральной площади в 2012 году. Выполнен памятник из бронзы и представляет собой богатыря Муромского на распутье перед камнем, восседающего на коне. Является, пожалуй, самым удачным изготовленным монументом Илье Муромцу из всех существующих по своей красоте и мощи.</a:t>
            </a:r>
          </a:p>
        </p:txBody>
      </p:sp>
      <p:pic>
        <p:nvPicPr>
          <p:cNvPr id="10" name="Picture 4" descr="https://sun9-82.userapi.com/impf/c625329/v625329974/55818/SpG4W4mXE6M.jpg?size=1024x768&amp;quality=96&amp;sign=3dd4edc46c457df6fccd3a432afb2f41&amp;c_uniq_tag=0rfLFH-5uzNHeF69rLQv0JpwHAPwtvcBjPZVz6NSonY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21" t="7293" r="9170" b="18659"/>
          <a:stretch/>
        </p:blipFill>
        <p:spPr bwMode="auto">
          <a:xfrm>
            <a:off x="3488634" y="1735219"/>
            <a:ext cx="4462670" cy="29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_Копии документов_IMG-20230123-WA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4305" y="1572254"/>
            <a:ext cx="14192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84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047" y="252248"/>
            <a:ext cx="7882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Богатырская тема в зодчестве    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7373" y="2391244"/>
            <a:ext cx="4227095" cy="4227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4400" y="925923"/>
            <a:ext cx="848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богатырь»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359426" y="160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 descr="_Копии документов_20230130_1423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957" y="1905146"/>
            <a:ext cx="10795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47252" y="160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 descr="_Копии документов_20230130_1423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6614" y="1905145"/>
            <a:ext cx="10795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_Копии документов_20230130_142411 (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7114" y="3784859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_Копии документов_IMG-20230130-WA0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02" b="9692"/>
          <a:stretch>
            <a:fillRect/>
          </a:stretch>
        </p:blipFill>
        <p:spPr bwMode="auto">
          <a:xfrm>
            <a:off x="3786612" y="1637060"/>
            <a:ext cx="2614188" cy="22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9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8992" y="2630905"/>
            <a:ext cx="4227095" cy="4227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2560" y="73216"/>
            <a:ext cx="8227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изготовлению богатырских мечей и щитов.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88" t="30845" r="8519" b="1693"/>
          <a:stretch/>
        </p:blipFill>
        <p:spPr>
          <a:xfrm>
            <a:off x="3869814" y="3484908"/>
            <a:ext cx="1894887" cy="2780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81"/>
          <a:stretch/>
        </p:blipFill>
        <p:spPr>
          <a:xfrm>
            <a:off x="2499773" y="780872"/>
            <a:ext cx="1936659" cy="24820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32" t="8756" r="4008" b="9954"/>
          <a:stretch/>
        </p:blipFill>
        <p:spPr>
          <a:xfrm>
            <a:off x="9589366" y="558704"/>
            <a:ext cx="1597010" cy="28118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98" b="7264"/>
          <a:stretch/>
        </p:blipFill>
        <p:spPr>
          <a:xfrm>
            <a:off x="7223760" y="3455913"/>
            <a:ext cx="1988497" cy="2895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9503" r="26561" b="7662"/>
          <a:stretch/>
        </p:blipFill>
        <p:spPr>
          <a:xfrm>
            <a:off x="5764701" y="692256"/>
            <a:ext cx="1924334" cy="25447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9270" y="3647580"/>
            <a:ext cx="2027739" cy="270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2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14767" y="2630905"/>
            <a:ext cx="4227095" cy="4227095"/>
          </a:xfrm>
          <a:prstGeom prst="rect">
            <a:avLst/>
          </a:prstGeom>
        </p:spPr>
      </p:pic>
      <p:pic>
        <p:nvPicPr>
          <p:cNvPr id="3" name="Рисунок 2" descr="D:\лариса\БОГАТЫРИ 23\ПРОЕКТ богатырская сила  2\Новая папка223 января богатыри\фото заставка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3" t="12363" r="7078" b="-1"/>
          <a:stretch/>
        </p:blipFill>
        <p:spPr bwMode="auto">
          <a:xfrm>
            <a:off x="4975860" y="3022649"/>
            <a:ext cx="4800600" cy="3443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3680" y="436880"/>
            <a:ext cx="6370320" cy="242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Покой всех городов и сел старинных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Стерег дозор богатырей былинных.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Пускай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 дни прошли, но слава вам,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давшим Русь врагу богатырям!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1600" dirty="0" smtClean="0">
                <a:solidFill>
                  <a:srgbClr val="30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rgbClr val="30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богатырь стоит на страже,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1600" dirty="0" smtClean="0">
                <a:solidFill>
                  <a:srgbClr val="30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 </a:t>
            </a:r>
            <a:r>
              <a:rPr lang="ru-RU" sz="1600" dirty="0">
                <a:solidFill>
                  <a:srgbClr val="30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может быть из вас уверен каждый</a:t>
            </a:r>
            <a:r>
              <a:rPr lang="ru-RU" sz="1600" dirty="0" smtClean="0">
                <a:solidFill>
                  <a:srgbClr val="30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1600" dirty="0">
                <a:solidFill>
                  <a:srgbClr val="30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от врагов любых защищены,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1600" dirty="0">
                <a:solidFill>
                  <a:srgbClr val="30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30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</a:t>
            </a:r>
            <a:r>
              <a:rPr lang="ru-RU" sz="1600" dirty="0">
                <a:solidFill>
                  <a:srgbClr val="30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рубежи родной страны!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9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14767" y="2630905"/>
            <a:ext cx="4227095" cy="42270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95391" y="0"/>
            <a:ext cx="2570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4837" y="584775"/>
            <a:ext cx="955343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В ходе реализации проекта были созданы условия для познавательного </a:t>
            </a: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развития дошкольников, реализации их личностного потенциала, социализации;  ценностей личности и просвещения в области сохранения культурного наследия России</a:t>
            </a: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 процессе реализации проекта применялись такие виды деятельности: познавательная; игровая; коммуникативная; музыкальная; продуктивная; </a:t>
            </a: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двигательная.</a:t>
            </a: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Воспитанники познакомились с историей и традициями русского народа,  познакомились с былинными героями, много узнали о характерах и жизни защитников земли Русской.  Педагоги  вместе с родителями постарались привить уважение и любовь к былинам, вызвать желание быть похожими на смелых и отважных воинов своей страны. Воспитанники  много узнали  нового и интересного, расширили и обогатили свой словарный запас</a:t>
            </a: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Также очень активно проявилась работа воспитателей и родителей в изготовлении костюмов, атрибутов оружия, что значительно обогатило процесс проектной деятельности.</a:t>
            </a: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Реализуя проект, мы старались приобщить детей к истории родного Отечества, родной культуре. Большое внимание было уделено играм и забавам русского народа. </a:t>
            </a: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Таким образом, можно сделать вывод, что данная работа способствовала формированию патриотических чувств, всестороннему развитию детей и установлению взаимодействия с семьей по вопросам воспитания и развития ребенка средствами исторического прошлого родной страны.</a:t>
            </a: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5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14767" y="2630905"/>
            <a:ext cx="4227095" cy="42270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2936240" y="952874"/>
            <a:ext cx="8199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Актуальность: -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 Сухомлинский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утверждал, что детство – это каждодневное открытие мира и поэтому надо сделать так, чтобы оно стало, прежде всего, познанием человека и Отечества, их красоты и величия.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важно, чтобы ребенок уже в дошкольном возрасте почувствовал причастность к своей Родине, личную ответственность за родную землю и ее будущее. С чего начинается любовь к Родине? С дома, с семьи, а далее  круг ширится – дети учатся любить и защищать друг друга, становятся солдатами,  любят и защищают свою Родину в беде. Во все времена любовь к родине, патриотизм в нашем государстве были чертой национального характера. Исторические элементы патриотизма начали формироваться еще в древности. Стержнем всего российского воспитания являлся патриотизм. Хорошим материалом для этого служат  образы русских богатырей - сильных и мужественных защитников Отечества, воспетых в произведениях литературы и искусства.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01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8992" y="2630905"/>
            <a:ext cx="4227095" cy="42270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3932" y="142240"/>
            <a:ext cx="88431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Цели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-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формирование у детей дошкольного возраста, их родителей (законных представителей) и педагогов интереса к истории, традициям, обычаям русского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народа;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условий для познавательного и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творческого развития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дошкольников, реализации их личностного потенциала, социализации;  ценностей личности и просвещения в области сохранения культурного наследия России.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Задачи:  - 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активизировать познавательную и творческую инициативу дошкольников, формировать начальные представления о культуре русского народа, традиционных народных играх;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приобщить  воспитанников к русской  истории через знакомство с русскими богатырями;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- формировать гражданскую принадлежность, закрепить и расширить представления о силе и славе богатырской Руси;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воспитывать чувства патриотизма у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дошкольников.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7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0287" y="2061945"/>
            <a:ext cx="4227095" cy="42270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56848" y="752452"/>
            <a:ext cx="88437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был реализован в три этапа. </a:t>
            </a:r>
          </a:p>
          <a:p>
            <a:pPr indent="457200" algn="just"/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первом  ознакомительном этапе на основании анализа различных источников информации: книг; интернет ресурсов; видео и аудио записей; презентаций была подобрана 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литература, разработан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ряд мероприятий, что позволило активизировать познавательную и творческую инициативу дошкольников, сформировать начальные представления о культуре русского народа.</a:t>
            </a:r>
          </a:p>
          <a:p>
            <a:pPr indent="457200" algn="just"/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втором практическом этапе  воспитанники знакомились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музыкальными произведениями, картинами русских художников, с художественными произведениями  русских писателей, былинами. Вместе с родителями был организован просмотр художественных и мультипликационных  фильмов,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которые позволили   закрепить и расширить представления о силе и славе богатырской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Руси.     </a:t>
            </a:r>
          </a:p>
          <a:p>
            <a:pPr indent="457200" algn="just"/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третьем заключительном этапе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были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мастер-класс по изготовлению богатырского оружия.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3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8992" y="2630905"/>
            <a:ext cx="4227095" cy="4227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26"/>
          <a:stretch/>
        </p:blipFill>
        <p:spPr>
          <a:xfrm>
            <a:off x="4654060" y="4186645"/>
            <a:ext cx="3719816" cy="23722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1752" y="1583087"/>
            <a:ext cx="2407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Давным-давно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 знаменитый гусляр по имени Садко…»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0996" y="1283005"/>
            <a:ext cx="3516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оперы «Садко»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9641" y="175698"/>
            <a:ext cx="5614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Богатырская тема в искусстве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Богатырская тема в музыке  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53" t="31147" r="49117" b="23279"/>
          <a:stretch/>
        </p:blipFill>
        <p:spPr>
          <a:xfrm rot="5400000">
            <a:off x="9121985" y="938840"/>
            <a:ext cx="2308193" cy="3383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04" t="15827" r="60444" b="17408"/>
          <a:stretch/>
        </p:blipFill>
        <p:spPr>
          <a:xfrm rot="5400000">
            <a:off x="4220909" y="668349"/>
            <a:ext cx="2371652" cy="38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2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233" y="2678566"/>
            <a:ext cx="4227095" cy="4227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782"/>
          <a:stretch/>
        </p:blipFill>
        <p:spPr>
          <a:xfrm>
            <a:off x="4393594" y="4186078"/>
            <a:ext cx="3917286" cy="2585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1862" y="1343651"/>
            <a:ext cx="959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накомство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полотнами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художника В.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Васнецова.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91863" y="175698"/>
            <a:ext cx="8071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Богатырская тема в искусстве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Богатырская тема в изобразительном искусстве   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fsd.kopilkaurokov.ru/uploads/user_file_540f50528a444/img_user_file_540f50528a444_3_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48" t="29320" r="11720" b="14681"/>
          <a:stretch/>
        </p:blipFill>
        <p:spPr bwMode="auto">
          <a:xfrm>
            <a:off x="5618481" y="1817876"/>
            <a:ext cx="2783840" cy="180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702" y="3627135"/>
            <a:ext cx="301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Витязь на распутье»</a:t>
            </a:r>
          </a:p>
        </p:txBody>
      </p:sp>
      <p:pic>
        <p:nvPicPr>
          <p:cNvPr id="10" name="Picture 4" descr="https://muzei-mira.com/templates/museum/images/paint/bogatyri-vasnecov+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0242" t="-120530" r="7023" b="17390"/>
          <a:stretch/>
        </p:blipFill>
        <p:spPr bwMode="auto">
          <a:xfrm>
            <a:off x="-1621579" y="-715710"/>
            <a:ext cx="6610139" cy="43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2255520" y="3652885"/>
            <a:ext cx="192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/>
          </a:p>
        </p:txBody>
      </p:sp>
      <p:pic>
        <p:nvPicPr>
          <p:cNvPr id="13" name="Picture 6" descr="https://cdn-s-static.arzamas.academy/storage/picture/1026/gallery_picture-d031151f-2261-4604-8986-e0b468f0f13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8" t="4430" r="16718" b="4681"/>
          <a:stretch/>
        </p:blipFill>
        <p:spPr bwMode="auto">
          <a:xfrm>
            <a:off x="9083040" y="1811716"/>
            <a:ext cx="2651760" cy="202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900311" y="4136906"/>
            <a:ext cx="301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«Богатырский скок»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2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8992" y="2630905"/>
            <a:ext cx="4227095" cy="4227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1863" y="175698"/>
            <a:ext cx="8071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Богатырская тема в искусстве</a:t>
            </a:r>
          </a:p>
        </p:txBody>
      </p:sp>
      <p:sp>
        <p:nvSpPr>
          <p:cNvPr id="3" name="AutoShape 2" descr="/Копии документов/IMG-20230117-WA0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9" b="50120"/>
          <a:stretch/>
        </p:blipFill>
        <p:spPr>
          <a:xfrm>
            <a:off x="4303503" y="1460009"/>
            <a:ext cx="3590817" cy="2068770"/>
          </a:xfrm>
          <a:prstGeom prst="rect">
            <a:avLst/>
          </a:prstGeom>
        </p:spPr>
      </p:pic>
      <p:sp>
        <p:nvSpPr>
          <p:cNvPr id="7" name="AutoShape 4" descr="/Копии документов/20230117_1326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3" t="17704" r="6297" b="9013"/>
          <a:stretch/>
        </p:blipFill>
        <p:spPr>
          <a:xfrm rot="10800000">
            <a:off x="3129968" y="3889461"/>
            <a:ext cx="3626432" cy="2390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0" t="21853" r="7186" b="6642"/>
          <a:stretch/>
        </p:blipFill>
        <p:spPr>
          <a:xfrm rot="10800000">
            <a:off x="7894320" y="3889461"/>
            <a:ext cx="3618182" cy="23901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62961" y="729696"/>
            <a:ext cx="43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рисуют богатырей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794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58992" y="2630905"/>
            <a:ext cx="4227095" cy="42270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0362" y="400481"/>
            <a:ext cx="8026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Богатырская тема в художественной литературе 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362" y="1339487"/>
            <a:ext cx="2907249" cy="20678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036" y="1339487"/>
            <a:ext cx="3067401" cy="2099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1056790"/>
            <a:ext cx="2497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русских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былин, сказок 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беседы о них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46"/>
          <a:stretch/>
        </p:blipFill>
        <p:spPr>
          <a:xfrm>
            <a:off x="8822286" y="2630905"/>
            <a:ext cx="3288785" cy="413161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705851" y="1107763"/>
            <a:ext cx="3641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пословицами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выражения из былин прочно вошли в разговорную речь, обрели назидательный смысл и стали пословицами. </a:t>
            </a:r>
          </a:p>
        </p:txBody>
      </p:sp>
      <p:pic>
        <p:nvPicPr>
          <p:cNvPr id="14" name="Picture 2" descr="https://ys-citylibrary.ru/userfiles/bcd/2019/zimushka_bc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9" t="31154" r="7329"/>
          <a:stretch/>
        </p:blipFill>
        <p:spPr bwMode="auto">
          <a:xfrm rot="10800000" flipV="1">
            <a:off x="4918841" y="5169129"/>
            <a:ext cx="2624310" cy="129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83841" y="4698794"/>
            <a:ext cx="5922010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Игра-викторина: «Русские богатыри»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7433" y="3412575"/>
            <a:ext cx="2998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Былины об Илье Муромце, Алеше Поповиче и Добрыне Никитиче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Муромец и соловей разбойник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9037" y="3487918"/>
            <a:ext cx="244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А.С. Пушкина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услан и Людмила»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3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047" y="252248"/>
            <a:ext cx="7882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Богатырская тема в кинематографии   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97" t="36513" r="9339"/>
          <a:stretch/>
        </p:blipFill>
        <p:spPr>
          <a:xfrm>
            <a:off x="3258687" y="4117063"/>
            <a:ext cx="2232676" cy="2358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48" r="9339"/>
          <a:stretch/>
        </p:blipFill>
        <p:spPr>
          <a:xfrm>
            <a:off x="9629344" y="3936798"/>
            <a:ext cx="2347308" cy="2358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30905"/>
            <a:ext cx="4227095" cy="422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1363" y="3936798"/>
            <a:ext cx="4137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Два богатыря»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«Илья Муромец и Соловей-разбойник»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«Алёша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Попович 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Тугарин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Змей»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«Добрыня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Никитич и Змей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Горыныч»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5040" y="1343640"/>
            <a:ext cx="10535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художественных фильмов-сказок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Илья-Муромец», «Руслан и Людмила»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Кадр из фильма &quot;Илья муромец&quot; (195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718" y="2036386"/>
            <a:ext cx="2536613" cy="148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услан и Финн (Игорь Ясулович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4" t="1852" r="14579" b="26865"/>
          <a:stretch/>
        </p:blipFill>
        <p:spPr bwMode="auto">
          <a:xfrm>
            <a:off x="7002026" y="1940032"/>
            <a:ext cx="2627317" cy="157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1073</TotalTime>
  <Words>716</Words>
  <Application>Microsoft Office PowerPoint</Application>
  <PresentationFormat>Произвольный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Андрей</cp:lastModifiedBy>
  <cp:revision>119</cp:revision>
  <dcterms:created xsi:type="dcterms:W3CDTF">2021-02-13T09:34:48Z</dcterms:created>
  <dcterms:modified xsi:type="dcterms:W3CDTF">2023-02-02T09:01:04Z</dcterms:modified>
</cp:coreProperties>
</file>