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FB329-475F-4C71-84FA-B5C88EEC2C3B}" type="datetimeFigureOut">
              <a:rPr lang="ru-RU" smtClean="0"/>
              <a:t>14.04.2020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2F282FF1-B060-470A-BA65-720CA4D1D7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0433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FB329-475F-4C71-84FA-B5C88EEC2C3B}" type="datetimeFigureOut">
              <a:rPr lang="ru-RU" smtClean="0"/>
              <a:t>14.04.2020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F282FF1-B060-470A-BA65-720CA4D1D7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86379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FB329-475F-4C71-84FA-B5C88EEC2C3B}" type="datetimeFigureOut">
              <a:rPr lang="ru-RU" smtClean="0"/>
              <a:t>14.04.2020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F282FF1-B060-470A-BA65-720CA4D1D7C9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186282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FB329-475F-4C71-84FA-B5C88EEC2C3B}" type="datetimeFigureOut">
              <a:rPr lang="ru-RU" smtClean="0"/>
              <a:t>14.04.2020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F282FF1-B060-470A-BA65-720CA4D1D7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02736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FB329-475F-4C71-84FA-B5C88EEC2C3B}" type="datetimeFigureOut">
              <a:rPr lang="ru-RU" smtClean="0"/>
              <a:t>14.04.2020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F282FF1-B060-470A-BA65-720CA4D1D7C9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948262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FB329-475F-4C71-84FA-B5C88EEC2C3B}" type="datetimeFigureOut">
              <a:rPr lang="ru-RU" smtClean="0"/>
              <a:t>14.04.2020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F282FF1-B060-470A-BA65-720CA4D1D7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52172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FB329-475F-4C71-84FA-B5C88EEC2C3B}" type="datetimeFigureOut">
              <a:rPr lang="ru-RU" smtClean="0"/>
              <a:t>14.04.2020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82FF1-B060-470A-BA65-720CA4D1D7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5787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FB329-475F-4C71-84FA-B5C88EEC2C3B}" type="datetimeFigureOut">
              <a:rPr lang="ru-RU" smtClean="0"/>
              <a:t>14.04.2020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82FF1-B060-470A-BA65-720CA4D1D7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3763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FB329-475F-4C71-84FA-B5C88EEC2C3B}" type="datetimeFigureOut">
              <a:rPr lang="ru-RU" smtClean="0"/>
              <a:t>14.04.2020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82FF1-B060-470A-BA65-720CA4D1D7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00136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FB329-475F-4C71-84FA-B5C88EEC2C3B}" type="datetimeFigureOut">
              <a:rPr lang="ru-RU" smtClean="0"/>
              <a:t>14.04.2020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F282FF1-B060-470A-BA65-720CA4D1D7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2904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FB329-475F-4C71-84FA-B5C88EEC2C3B}" type="datetimeFigureOut">
              <a:rPr lang="ru-RU" smtClean="0"/>
              <a:t>14.04.2020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F282FF1-B060-470A-BA65-720CA4D1D7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2908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FB329-475F-4C71-84FA-B5C88EEC2C3B}" type="datetimeFigureOut">
              <a:rPr lang="ru-RU" smtClean="0"/>
              <a:t>14.04.2020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F282FF1-B060-470A-BA65-720CA4D1D7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2710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FB329-475F-4C71-84FA-B5C88EEC2C3B}" type="datetimeFigureOut">
              <a:rPr lang="ru-RU" smtClean="0"/>
              <a:t>14.04.2020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82FF1-B060-470A-BA65-720CA4D1D7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0906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FB329-475F-4C71-84FA-B5C88EEC2C3B}" type="datetimeFigureOut">
              <a:rPr lang="ru-RU" smtClean="0"/>
              <a:t>14.04.2020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82FF1-B060-470A-BA65-720CA4D1D7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81693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FB329-475F-4C71-84FA-B5C88EEC2C3B}" type="datetimeFigureOut">
              <a:rPr lang="ru-RU" smtClean="0"/>
              <a:t>14.04.2020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82FF1-B060-470A-BA65-720CA4D1D7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3775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FB329-475F-4C71-84FA-B5C88EEC2C3B}" type="datetimeFigureOut">
              <a:rPr lang="ru-RU" smtClean="0"/>
              <a:t>14.04.2020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F282FF1-B060-470A-BA65-720CA4D1D7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57426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0FB329-475F-4C71-84FA-B5C88EEC2C3B}" type="datetimeFigureOut">
              <a:rPr lang="ru-RU" smtClean="0"/>
              <a:t>14.04.2020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2F282FF1-B060-470A-BA65-720CA4D1D7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373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321584" y="485078"/>
            <a:ext cx="8915399" cy="2262781"/>
          </a:xfrm>
        </p:spPr>
        <p:txBody>
          <a:bodyPr>
            <a:normAutofit/>
          </a:bodyPr>
          <a:lstStyle/>
          <a:p>
            <a:r>
              <a:rPr lang="ru-RU" sz="6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Стрекоза и муравей</a:t>
            </a:r>
            <a:endParaRPr lang="ru-RU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664498" y="4777379"/>
            <a:ext cx="2840114" cy="1126283"/>
          </a:xfrm>
        </p:spPr>
        <p:txBody>
          <a:bodyPr/>
          <a:lstStyle/>
          <a:p>
            <a:r>
              <a:rPr lang="ru-RU" dirty="0" smtClean="0"/>
              <a:t>Воспитатель </a:t>
            </a:r>
            <a:r>
              <a:rPr lang="ru-RU" dirty="0" err="1" smtClean="0"/>
              <a:t>Месилова</a:t>
            </a:r>
            <a:r>
              <a:rPr lang="ru-RU" dirty="0" smtClean="0"/>
              <a:t> О.Н.</a:t>
            </a:r>
          </a:p>
          <a:p>
            <a:r>
              <a:rPr lang="ru-RU" dirty="0" smtClean="0"/>
              <a:t>1КК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62102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05415" y="724829"/>
            <a:ext cx="9999197" cy="5731727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15000"/>
              </a:lnSpc>
              <a:tabLst>
                <a:tab pos="6131560" algn="l"/>
              </a:tabLst>
            </a:pP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Сейчас я зачитаю вам пословицы, а вы выберите те, которые подходят к нашей басне:</a:t>
            </a:r>
          </a:p>
          <a:p>
            <a:pPr algn="just">
              <a:lnSpc>
                <a:spcPct val="115000"/>
              </a:lnSpc>
              <a:tabLst>
                <a:tab pos="6131560" algn="l"/>
              </a:tabLst>
            </a:pP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Готовь сани летом, а телегу зимой;</a:t>
            </a:r>
          </a:p>
          <a:p>
            <a:pPr algn="just">
              <a:lnSpc>
                <a:spcPct val="115000"/>
              </a:lnSpc>
              <a:tabLst>
                <a:tab pos="6131560" algn="l"/>
              </a:tabLst>
            </a:pP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Семь раз отмерь - один раз отрежь;</a:t>
            </a:r>
          </a:p>
          <a:p>
            <a:pPr algn="just">
              <a:lnSpc>
                <a:spcPct val="115000"/>
              </a:lnSpc>
              <a:tabLst>
                <a:tab pos="6131560" algn="l"/>
              </a:tabLst>
            </a:pP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Хочешь есть калачи- не сиди на печи;</a:t>
            </a:r>
          </a:p>
          <a:p>
            <a:pPr algn="just">
              <a:lnSpc>
                <a:spcPct val="115000"/>
              </a:lnSpc>
              <a:tabLst>
                <a:tab pos="6131560" algn="l"/>
              </a:tabLst>
            </a:pP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Делу - время, а потехе - час;</a:t>
            </a:r>
          </a:p>
          <a:p>
            <a:pPr algn="just">
              <a:lnSpc>
                <a:spcPct val="115000"/>
              </a:lnSpc>
              <a:tabLst>
                <a:tab pos="6131560" algn="l"/>
              </a:tabLst>
            </a:pP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Кашу маслом не испортишь;</a:t>
            </a:r>
          </a:p>
          <a:p>
            <a:pPr algn="just">
              <a:lnSpc>
                <a:spcPct val="115000"/>
              </a:lnSpc>
              <a:tabLst>
                <a:tab pos="6131560" algn="l"/>
              </a:tabLst>
            </a:pP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Без труда не выловишь и рыбку из пруда.</a:t>
            </a:r>
          </a:p>
          <a:p>
            <a:pPr algn="just">
              <a:lnSpc>
                <a:spcPct val="115000"/>
              </a:lnSpc>
              <a:tabLst>
                <a:tab pos="6131560" algn="l"/>
              </a:tabLst>
            </a:pP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А теперь расскажите мне своими словами - Муравей - он какой? (трудолюбивый, старательный, молодец и т.д.) </a:t>
            </a:r>
          </a:p>
          <a:p>
            <a:pPr algn="just">
              <a:lnSpc>
                <a:spcPct val="115000"/>
              </a:lnSpc>
              <a:tabLst>
                <a:tab pos="6131560" algn="l"/>
              </a:tabLst>
            </a:pP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А Стрекоза какая?  (беззаботная, беспечная, ленивая, легкомысленная, непрактичная)</a:t>
            </a:r>
          </a:p>
          <a:p>
            <a:pPr algn="just">
              <a:lnSpc>
                <a:spcPct val="115000"/>
              </a:lnSpc>
              <a:tabLst>
                <a:tab pos="6131560" algn="l"/>
              </a:tabLst>
            </a:pP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Что хотел сказать нам этой басней Крылов? (Нужно не только уметь гулять и резвится, но и уметь трудится. А если ты не трудишься - готовься к холоду и голоду. Нельзя жить одним днём и совсем не думать о том, что будет завтра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lvl="0" algn="just">
              <a:lnSpc>
                <a:spcPct val="115000"/>
              </a:lnSpc>
              <a:buClr>
                <a:srgbClr val="A53010"/>
              </a:buClr>
              <a:tabLst>
                <a:tab pos="6131560" algn="l"/>
              </a:tabLst>
            </a:pP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Как вы думаете, такие ситуации встречаются в жизни? (наверно, да)</a:t>
            </a:r>
          </a:p>
          <a:p>
            <a:pPr algn="just">
              <a:lnSpc>
                <a:spcPct val="115000"/>
              </a:lnSpc>
              <a:tabLst>
                <a:tab pos="6131560" algn="l"/>
              </a:tabLst>
            </a:pPr>
            <a:endParaRPr lang="ru-RU" sz="2200" dirty="0" smtClean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tabLst>
                <a:tab pos="6131560" algn="l"/>
              </a:tabLst>
            </a:pP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08275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83473" y="702527"/>
            <a:ext cx="9921139" cy="5698273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15000"/>
              </a:lnSpc>
              <a:tabLst>
                <a:tab pos="6131560" algn="l"/>
              </a:tabLst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какого героя этой басни вы бы хотели быть похожи? (на муравья)</a:t>
            </a:r>
          </a:p>
          <a:p>
            <a:pPr algn="just">
              <a:lnSpc>
                <a:spcPct val="115000"/>
              </a:lnSpc>
              <a:tabLst>
                <a:tab pos="6131560" algn="l"/>
              </a:tabLst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Давайте с вами немного потрудимся и нарисуем иллюстрации к нашей басне.</a:t>
            </a:r>
          </a:p>
          <a:p>
            <a:pPr algn="just">
              <a:lnSpc>
                <a:spcPct val="115000"/>
              </a:lnSpc>
              <a:tabLst>
                <a:tab pos="6131560" algn="l"/>
              </a:tabLst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Дети подходят к столу, где лежат распечатанные заранее раскраски по басне " Стрекоза и Муравей " и цветные карандаши.</a:t>
            </a:r>
          </a:p>
          <a:p>
            <a:pPr algn="just">
              <a:lnSpc>
                <a:spcPct val="115000"/>
              </a:lnSpc>
              <a:tabLst>
                <a:tab pos="6131560" algn="l"/>
              </a:tabLst>
            </a:pP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Заключительная часть: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tabLst>
                <a:tab pos="6131560" algn="l"/>
              </a:tabLst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Что нового узнали? (узнали, что такое басня, что нельзя быть ленивым, нужно быть как муравей)</a:t>
            </a:r>
          </a:p>
          <a:p>
            <a:pPr algn="just">
              <a:lnSpc>
                <a:spcPct val="115000"/>
              </a:lnSpc>
              <a:tabLst>
                <a:tab pos="6131560" algn="l"/>
              </a:tabLst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Что было самым интересным? (самым интересным было в басне что ответит муравей стрекозе)</a:t>
            </a:r>
          </a:p>
          <a:p>
            <a:pPr algn="just">
              <a:lnSpc>
                <a:spcPct val="115000"/>
              </a:lnSpc>
              <a:tabLst>
                <a:tab pos="6131560" algn="l"/>
              </a:tabLst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Вам понравились рисунки, которые мы нарисовали? Давайте сделаем из них книжку (мой муравей самый лучший, а стрекоза у Маши очень красивая – прямо как в басне)</a:t>
            </a:r>
          </a:p>
          <a:p>
            <a:pPr algn="just">
              <a:lnSpc>
                <a:spcPct val="115000"/>
              </a:lnSpc>
              <a:tabLst>
                <a:tab pos="6131560" algn="l"/>
              </a:tabLst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Сегодня в нашей групповой библиотеке появится новая гостья –  книга с баснями Крылова. И мы с вами познакомимся с разными героями басен, порассуждаем, прав ли был тот или иной герой.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51288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70261" y="1070159"/>
            <a:ext cx="8911687" cy="1280890"/>
          </a:xfrm>
        </p:spPr>
        <p:txBody>
          <a:bodyPr>
            <a:normAutofit/>
          </a:bodyPr>
          <a:lstStyle/>
          <a:p>
            <a:r>
              <a:rPr lang="ru-RU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Цель:</a:t>
            </a:r>
            <a:endParaRPr lang="ru-RU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70261" y="2981093"/>
            <a:ext cx="8915400" cy="3777622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Формировать желание и умение слушать художественное произведение и следить за развитием сюжета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1267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Задачи:</a:t>
            </a:r>
            <a:b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06137" y="1338145"/>
            <a:ext cx="9798475" cy="5129561"/>
          </a:xfrm>
        </p:spPr>
        <p:txBody>
          <a:bodyPr>
            <a:normAutofit lnSpcReduction="10000"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у детей эмоционального отклика на художественное произведение;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Познакомить детей с литературным терминов «Басня», с её жанровыми особенностями;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Развивать умение находить связь содержания басни с различными пословицами о труде;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Продолжать поддерживать внимание и интерес к слову литературного произведения;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чить мысленно представлять действия и поступки героев произведения, давать правильную оценку поступкам;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Продолжать развивать у детей речь как средство общения;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Развивать у детей фонематический слух;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Учить детей восстанавливать последовательность событий;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Обогащать словарный запас детей;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Формировать у детей умение пользоваться своими выразительными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средствами.</a:t>
            </a: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56870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Предварительная работа:</a:t>
            </a: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Беседа: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«Жизнь - это труд»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Рассматривание иллюстраций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 произведению «Стрекоза и муравей»</a:t>
            </a: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Знакомство с народным фольклором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Д/и «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Назови ласково»</a:t>
            </a:r>
          </a:p>
        </p:txBody>
      </p:sp>
    </p:spTree>
    <p:extLst>
      <p:ext uri="{BB962C8B-B14F-4D97-AF65-F5344CB8AC3E}">
        <p14:creationId xmlns:p14="http://schemas.microsoft.com/office/powerpoint/2010/main" val="3908903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Материалы и оборудование: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Портрет И.А. Крылова</a:t>
            </a: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Книга И.А. Крылов «Басни»</a:t>
            </a: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Раскраски, цветные карандаши</a:t>
            </a: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Небольшой мяч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8853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02885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Ход занятия: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05415" y="1516566"/>
            <a:ext cx="10147609" cy="5062654"/>
          </a:xfrm>
        </p:spPr>
        <p:txBody>
          <a:bodyPr>
            <a:noAutofit/>
          </a:bodyPr>
          <a:lstStyle/>
          <a:p>
            <a:pPr algn="just">
              <a:lnSpc>
                <a:spcPct val="115000"/>
              </a:lnSpc>
              <a:tabLst>
                <a:tab pos="6131560" algn="l"/>
              </a:tabLst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Педагог обращает к себе внимание словами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ctr">
              <a:lnSpc>
                <a:spcPct val="115000"/>
              </a:lnSpc>
              <a:spcBef>
                <a:spcPts val="0"/>
              </a:spcBef>
              <a:buNone/>
              <a:tabLst>
                <a:tab pos="6131560" algn="l"/>
              </a:tabLst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Мы пришли сюда учиться,</a:t>
            </a:r>
          </a:p>
          <a:p>
            <a:pPr marL="0" indent="0" algn="ctr">
              <a:lnSpc>
                <a:spcPct val="115000"/>
              </a:lnSpc>
              <a:spcBef>
                <a:spcPts val="0"/>
              </a:spcBef>
              <a:buNone/>
              <a:tabLst>
                <a:tab pos="6131560" algn="l"/>
              </a:tabLst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лениться, а трудиться.</a:t>
            </a:r>
          </a:p>
          <a:p>
            <a:pPr marL="0" indent="0" algn="ctr">
              <a:lnSpc>
                <a:spcPct val="115000"/>
              </a:lnSpc>
              <a:spcBef>
                <a:spcPts val="0"/>
              </a:spcBef>
              <a:buNone/>
              <a:tabLst>
                <a:tab pos="6131560" algn="l"/>
              </a:tabLst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Работаем старательно,</a:t>
            </a:r>
          </a:p>
          <a:p>
            <a:pPr marL="0" indent="0" algn="ctr">
              <a:lnSpc>
                <a:spcPct val="115000"/>
              </a:lnSpc>
              <a:spcBef>
                <a:spcPts val="0"/>
              </a:spcBef>
              <a:buNone/>
              <a:tabLst>
                <a:tab pos="6131560" algn="l"/>
              </a:tabLst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Слушаем внимательно.</a:t>
            </a:r>
          </a:p>
          <a:p>
            <a:pPr algn="just">
              <a:lnSpc>
                <a:spcPct val="115000"/>
              </a:lnSpc>
              <a:tabLst>
                <a:tab pos="6131560" algn="l"/>
              </a:tabLst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Как вы думаете, о чем эти слова? (о то, что нужно не ленится, быть старательным, послушным)</a:t>
            </a:r>
          </a:p>
          <a:p>
            <a:pPr algn="just">
              <a:lnSpc>
                <a:spcPct val="115000"/>
              </a:lnSpc>
              <a:tabLst>
                <a:tab pos="6131560" algn="l"/>
              </a:tabLst>
            </a:pP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Ребята, сегодня мы с вами поговорим о баснях. Вы знаете, что такое басня? (рассказ который происходит не на самом деле)</a:t>
            </a:r>
          </a:p>
          <a:p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правильно, басня - это короткая поучительная история, где высмеиваются не совсем хорошие черты характера и поступки. Героями басен часто бывают животные; басня помогает людям на примере животных увидеть в себе плохие поступки. Басни бывают в стихах и в прозе (в виде рассказов). Сегодня мы поговорим о одной из известнейших басен Ивана Андреевича Крылова. 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4084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694984" y="1951462"/>
            <a:ext cx="4750421" cy="3951563"/>
          </a:xfrm>
        </p:spPr>
        <p:txBody>
          <a:bodyPr/>
          <a:lstStyle/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  <a:tabLst>
                <a:tab pos="6131560" algn="l"/>
              </a:tabLst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На ромашку у ворот                                    </a:t>
            </a:r>
            <a:endParaRPr lang="ru-RU" sz="14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  <a:tabLst>
                <a:tab pos="6131560" algn="l"/>
              </a:tabLst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Приземлился вертолёт, </a:t>
            </a:r>
            <a:endParaRPr lang="ru-RU" sz="14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  <a:tabLst>
                <a:tab pos="6131560" algn="l"/>
              </a:tabLst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Серебристые глаза, </a:t>
            </a:r>
            <a:endParaRPr lang="ru-RU" sz="14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  <a:tabLst>
                <a:tab pos="6131560" algn="l"/>
              </a:tabLst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Кто же это? … (Стрекоза)</a:t>
            </a:r>
            <a:endParaRPr lang="ru-RU" sz="14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  <a:tabLst>
                <a:tab pos="6131560" algn="l"/>
              </a:tabLst>
            </a:pPr>
            <a:endParaRPr lang="ru-RU" sz="14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  <a:tabLst>
                <a:tab pos="6131560" algn="l"/>
              </a:tabLst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Он работник настоящий,</a:t>
            </a:r>
            <a:endParaRPr lang="ru-RU" sz="14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  <a:tabLst>
                <a:tab pos="6131560" algn="l"/>
              </a:tabLst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Очень, очень работящий. </a:t>
            </a:r>
            <a:endParaRPr lang="ru-RU" sz="14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  <a:tabLst>
                <a:tab pos="6131560" algn="l"/>
              </a:tabLst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 сосной в лесу густом </a:t>
            </a:r>
            <a:endParaRPr lang="ru-RU" sz="14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  <a:tabLst>
                <a:tab pos="6131560" algn="l"/>
              </a:tabLst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Из хвоинок строит дом. (Муравей)</a:t>
            </a:r>
            <a:endParaRPr lang="ru-RU" sz="14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687122" y="1828798"/>
            <a:ext cx="4647631" cy="3948336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  <a:tabLst>
                <a:tab pos="6131560" algn="l"/>
              </a:tabLst>
            </a:pP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Он - трудяга, не бездельник,</a:t>
            </a: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  <a:tabLst>
                <a:tab pos="6131560" algn="l"/>
              </a:tabLst>
            </a:pP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Строит целый муравейник.</a:t>
            </a: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  <a:tabLst>
                <a:tab pos="6131560" algn="l"/>
              </a:tabLst>
            </a:pP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Догадайся же скорей:</a:t>
            </a: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  <a:tabLst>
                <a:tab pos="6131560" algn="l"/>
              </a:tabLst>
            </a:pP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"Кто строитель?" - (Муравей)</a:t>
            </a: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  <a:tabLst>
                <a:tab pos="6131560" algn="l"/>
              </a:tabLst>
            </a:pP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  <a:tabLst>
                <a:tab pos="6131560" algn="l"/>
              </a:tabLst>
            </a:pP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Этот малый вертолёт,</a:t>
            </a: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  <a:tabLst>
                <a:tab pos="6131560" algn="l"/>
              </a:tabLst>
            </a:pP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Отправляется в полёт,</a:t>
            </a: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  <a:tabLst>
                <a:tab pos="6131560" algn="l"/>
              </a:tabLst>
            </a:pP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Зависает, не летит,</a:t>
            </a: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  <a:tabLst>
                <a:tab pos="6131560" algn="l"/>
              </a:tabLst>
            </a:pP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Крылышками шевелит.</a:t>
            </a: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  <a:tabLst>
                <a:tab pos="6131560" algn="l"/>
              </a:tabLst>
            </a:pP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Как стекло, они прозрачны,</a:t>
            </a: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  <a:tabLst>
                <a:tab pos="6131560" algn="l"/>
              </a:tabLst>
            </a:pP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 виду, кажутся, невзрачны,</a:t>
            </a: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  <a:tabLst>
                <a:tab pos="6131560" algn="l"/>
              </a:tabLst>
            </a:pP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Вот такая егоза,</a:t>
            </a: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  <a:tabLst>
                <a:tab pos="6131560" algn="l"/>
              </a:tabLst>
            </a:pP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Эта наша,-...(Стрекоза.)</a:t>
            </a:r>
          </a:p>
          <a:p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694984" y="716476"/>
            <a:ext cx="9810647" cy="4462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  <a:tabLst>
                <a:tab pos="6131560" algn="l"/>
              </a:tabLst>
            </a:pPr>
            <a:r>
              <a:rPr lang="ru-R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Я сейчас загадаю вам загадки, а вы мне назовете главных героев этой басни:</a:t>
            </a:r>
            <a:endParaRPr lang="ru-RU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694983" y="5919960"/>
            <a:ext cx="981064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Ну что, вы догадались, как называется басня? Правильно - " Стрекоза и Муравей "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781036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86325" y="534900"/>
            <a:ext cx="9796079" cy="424105"/>
          </a:xfrm>
        </p:spPr>
        <p:txBody>
          <a:bodyPr>
            <a:norm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Чтение басни «Стрекоза и муравей».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04332" y="1274956"/>
            <a:ext cx="10378072" cy="529311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Беседа по басне:</a:t>
            </a:r>
          </a:p>
          <a:p>
            <a:pPr algn="just">
              <a:lnSpc>
                <a:spcPct val="115000"/>
              </a:lnSpc>
              <a:tabLst>
                <a:tab pos="6131560" algn="l"/>
              </a:tabLst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Понравилась вам басня? (да)</a:t>
            </a:r>
          </a:p>
          <a:p>
            <a:pPr algn="just">
              <a:lnSpc>
                <a:spcPct val="115000"/>
              </a:lnSpc>
              <a:tabLst>
                <a:tab pos="6131560" algn="l"/>
              </a:tabLst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Что вы почувствовали, прослушав басню? (стало жалко стрекозу, а мне муравья – он работал, а она нет)</a:t>
            </a:r>
          </a:p>
          <a:p>
            <a:pPr algn="just">
              <a:lnSpc>
                <a:spcPct val="115000"/>
              </a:lnSpc>
              <a:tabLst>
                <a:tab pos="6131560" algn="l"/>
              </a:tabLst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О каком времени года идёт упоминание в басне? (Лето красное пропела; Оглянуться не успела; Как зима катит в глаза – осень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>
              <a:lnSpc>
                <a:spcPct val="115000"/>
              </a:lnSpc>
              <a:tabLst>
                <a:tab pos="6131560" algn="l"/>
              </a:tabLst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Где жила стрекоза все лето? (Как под каждым ей листком, был готов и стол и дом!)</a:t>
            </a:r>
          </a:p>
          <a:p>
            <a:pPr algn="just">
              <a:lnSpc>
                <a:spcPct val="115000"/>
              </a:lnSpc>
              <a:tabLst>
                <a:tab pos="6131560" algn="l"/>
              </a:tabLst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Почему перестала петь стрекоза? (Все прошло: с зимой холодной, нужда, голод настает. Стрекоза уж не поет, и кому же в ум пойдет, на желудок петь голодный!)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tabLst>
                <a:tab pos="6131560" algn="l"/>
              </a:tabLst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С какой просьбой пришла Стрекоза к Муравью? ("Не оставь меня, кум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милой! Дай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ты мне собраться с силой. И до вешних только дней. Прокорми и обогрей!")</a:t>
            </a:r>
          </a:p>
          <a:p>
            <a:pPr algn="just">
              <a:lnSpc>
                <a:spcPct val="115000"/>
              </a:lnSpc>
              <a:tabLst>
                <a:tab pos="6131560" algn="l"/>
              </a:tabLst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Почему Муравей отказал ей в помощи? ("Кумушка, мне странно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это: Да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работала ль ты в лето?"; "Ты все пела? это дело: Так поди же, попляши!")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17266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50020" y="669073"/>
            <a:ext cx="9954592" cy="5754029"/>
          </a:xfrm>
        </p:spPr>
        <p:txBody>
          <a:bodyPr>
            <a:normAutofit fontScale="92500" lnSpcReduction="10000"/>
          </a:bodyPr>
          <a:lstStyle/>
          <a:p>
            <a:pPr lvl="0" algn="just">
              <a:lnSpc>
                <a:spcPct val="115000"/>
              </a:lnSpc>
              <a:buClr>
                <a:srgbClr val="A53010"/>
              </a:buClr>
              <a:tabLst>
                <a:tab pos="6131560" algn="l"/>
              </a:tabLst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Почему стрекоза не работала все лето? (До того ль, голубчик, было? В мягких муравах у нас песни, резвость всякий час, Так, что голову вскружило!)</a:t>
            </a:r>
          </a:p>
          <a:p>
            <a:pPr lvl="0" algn="just">
              <a:lnSpc>
                <a:spcPct val="115000"/>
              </a:lnSpc>
              <a:buClr>
                <a:srgbClr val="A53010"/>
              </a:buClr>
              <a:tabLst>
                <a:tab pos="6131560" algn="l"/>
              </a:tabLst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Справедливо ли Муравей поступил со Стрекозой? (да, но он мог ей и помочь; очень даже справедливо, он работал, а она развлекалась и т.д.)</a:t>
            </a:r>
          </a:p>
          <a:p>
            <a:pPr lvl="0" algn="just">
              <a:lnSpc>
                <a:spcPct val="115000"/>
              </a:lnSpc>
              <a:buClr>
                <a:srgbClr val="A53010"/>
              </a:buClr>
              <a:tabLst>
                <a:tab pos="6131560" algn="l"/>
              </a:tabLst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Чему нас учит басня? (сделал дело – гуляй смело)</a:t>
            </a:r>
          </a:p>
          <a:p>
            <a:pPr lvl="0" algn="just">
              <a:lnSpc>
                <a:spcPct val="115000"/>
              </a:lnSpc>
              <a:buClr>
                <a:srgbClr val="A53010"/>
              </a:buClr>
              <a:tabLst>
                <a:tab pos="6131560" algn="l"/>
              </a:tabLst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А теперь давайте с вами поиграем в игру " Назови ласково " - я буду кидать мяч, а вы будете отвечать.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15000"/>
              </a:lnSpc>
              <a:spcBef>
                <a:spcPts val="0"/>
              </a:spcBef>
              <a:buNone/>
              <a:tabLst>
                <a:tab pos="6131560" algn="l"/>
              </a:tabLst>
            </a:pPr>
            <a:r>
              <a:rPr lang="ru-RU" sz="21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Стрекоза </a:t>
            </a:r>
            <a:r>
              <a:rPr lang="ru-RU" sz="2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1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стрекозка</a:t>
            </a:r>
            <a:r>
              <a:rPr lang="ru-RU" sz="2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ctr">
              <a:lnSpc>
                <a:spcPct val="115000"/>
              </a:lnSpc>
              <a:spcBef>
                <a:spcPts val="0"/>
              </a:spcBef>
              <a:buNone/>
              <a:tabLst>
                <a:tab pos="6131560" algn="l"/>
              </a:tabLst>
            </a:pPr>
            <a:r>
              <a:rPr lang="ru-RU" sz="2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Зима – зимушка;</a:t>
            </a:r>
          </a:p>
          <a:p>
            <a:pPr marL="0" indent="0" algn="ctr">
              <a:lnSpc>
                <a:spcPct val="115000"/>
              </a:lnSpc>
              <a:spcBef>
                <a:spcPts val="0"/>
              </a:spcBef>
              <a:buNone/>
              <a:tabLst>
                <a:tab pos="6131560" algn="l"/>
              </a:tabLst>
            </a:pPr>
            <a:r>
              <a:rPr lang="ru-RU" sz="2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Лист – листочек;</a:t>
            </a:r>
          </a:p>
          <a:p>
            <a:pPr marL="0" indent="0" algn="ctr">
              <a:lnSpc>
                <a:spcPct val="115000"/>
              </a:lnSpc>
              <a:spcBef>
                <a:spcPts val="0"/>
              </a:spcBef>
              <a:buNone/>
              <a:tabLst>
                <a:tab pos="6131560" algn="l"/>
              </a:tabLst>
            </a:pPr>
            <a:r>
              <a:rPr lang="ru-RU" sz="2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Стол – столик;</a:t>
            </a:r>
          </a:p>
          <a:p>
            <a:pPr marL="0" indent="0" algn="ctr">
              <a:lnSpc>
                <a:spcPct val="115000"/>
              </a:lnSpc>
              <a:spcBef>
                <a:spcPts val="0"/>
              </a:spcBef>
              <a:buNone/>
              <a:tabLst>
                <a:tab pos="6131560" algn="l"/>
              </a:tabLst>
            </a:pPr>
            <a:r>
              <a:rPr lang="ru-RU" sz="2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Дом – домик;</a:t>
            </a:r>
          </a:p>
          <a:p>
            <a:pPr marL="0" indent="0" algn="ctr">
              <a:lnSpc>
                <a:spcPct val="115000"/>
              </a:lnSpc>
              <a:spcBef>
                <a:spcPts val="0"/>
              </a:spcBef>
              <a:buNone/>
              <a:tabLst>
                <a:tab pos="6131560" algn="l"/>
              </a:tabLst>
            </a:pPr>
            <a:r>
              <a:rPr lang="ru-RU" sz="2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Муравей – </a:t>
            </a:r>
            <a:r>
              <a:rPr lang="ru-RU" sz="21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муравьишка</a:t>
            </a:r>
            <a:r>
              <a:rPr lang="ru-RU" sz="2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;</a:t>
            </a:r>
          </a:p>
          <a:p>
            <a:pPr marL="0" indent="0" algn="ctr">
              <a:lnSpc>
                <a:spcPct val="115000"/>
              </a:lnSpc>
              <a:spcBef>
                <a:spcPts val="0"/>
              </a:spcBef>
              <a:buNone/>
              <a:tabLst>
                <a:tab pos="6131560" algn="l"/>
              </a:tabLst>
            </a:pPr>
            <a:r>
              <a:rPr lang="ru-RU" sz="2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День – денек;</a:t>
            </a:r>
          </a:p>
          <a:p>
            <a:pPr marL="0" indent="0" algn="ctr">
              <a:lnSpc>
                <a:spcPct val="115000"/>
              </a:lnSpc>
              <a:spcBef>
                <a:spcPts val="0"/>
              </a:spcBef>
              <a:buNone/>
              <a:tabLst>
                <a:tab pos="6131560" algn="l"/>
              </a:tabLst>
            </a:pPr>
            <a:r>
              <a:rPr lang="ru-RU" sz="2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Час – часок;</a:t>
            </a:r>
          </a:p>
          <a:p>
            <a:pPr marL="0" indent="0" algn="ctr">
              <a:lnSpc>
                <a:spcPct val="115000"/>
              </a:lnSpc>
              <a:spcBef>
                <a:spcPts val="0"/>
              </a:spcBef>
              <a:buNone/>
              <a:tabLst>
                <a:tab pos="6131560" algn="l"/>
              </a:tabLst>
            </a:pPr>
            <a:r>
              <a:rPr lang="ru-RU" sz="2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Голова – головушка;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16213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77</TotalTime>
  <Words>1074</Words>
  <Application>Microsoft Office PowerPoint</Application>
  <PresentationFormat>Широкоэкранный</PresentationFormat>
  <Paragraphs>101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Arial</vt:lpstr>
      <vt:lpstr>Calibri</vt:lpstr>
      <vt:lpstr>Century Gothic</vt:lpstr>
      <vt:lpstr>Times New Roman</vt:lpstr>
      <vt:lpstr>Wingdings 3</vt:lpstr>
      <vt:lpstr>Легкий дым</vt:lpstr>
      <vt:lpstr>Стрекоза и муравей</vt:lpstr>
      <vt:lpstr>Цель:</vt:lpstr>
      <vt:lpstr>Задачи: </vt:lpstr>
      <vt:lpstr>Предварительная работа:</vt:lpstr>
      <vt:lpstr>Материалы и оборудование:</vt:lpstr>
      <vt:lpstr>Ход занятия:</vt:lpstr>
      <vt:lpstr>Презентация PowerPoint</vt:lpstr>
      <vt:lpstr>Чтение басни «Стрекоза и муравей».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Стрекоза и муравей</dc:title>
  <dc:creator>admin</dc:creator>
  <cp:lastModifiedBy>admin</cp:lastModifiedBy>
  <cp:revision>9</cp:revision>
  <dcterms:created xsi:type="dcterms:W3CDTF">2019-03-25T06:12:26Z</dcterms:created>
  <dcterms:modified xsi:type="dcterms:W3CDTF">2020-04-14T10:13:28Z</dcterms:modified>
</cp:coreProperties>
</file>